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anva Sans" panose="020B0604020202020204" charset="0"/>
      <p:regular r:id="rId23"/>
    </p:embeddedFont>
    <p:embeddedFont>
      <p:font typeface="Codec Pro" panose="020B0604020202020204" charset="0"/>
      <p:regular r:id="rId24"/>
    </p:embeddedFont>
    <p:embeddedFont>
      <p:font typeface="Codec Pro Bold" panose="020B0604020202020204" charset="0"/>
      <p:regular r:id="rId25"/>
    </p:embeddedFont>
    <p:embeddedFont>
      <p:font typeface="Garet" panose="020B0604020202020204" charset="0"/>
      <p:regular r:id="rId26"/>
    </p:embeddedFont>
    <p:embeddedFont>
      <p:font typeface="Garet Bold" panose="020B0604020202020204" charset="0"/>
      <p:regular r:id="rId27"/>
    </p:embeddedFont>
    <p:embeddedFont>
      <p:font typeface="Garet Light" panose="020B0604020202020204" charset="0"/>
      <p:regular r:id="rId28"/>
    </p:embeddedFont>
    <p:embeddedFont>
      <p:font typeface="League Spartan" panose="020B0604020202020204" charset="0"/>
      <p:regular r:id="rId29"/>
    </p:embeddedFont>
    <p:embeddedFont>
      <p:font typeface="Poppins" panose="00000500000000000000" pitchFamily="2" charset="0"/>
      <p:regular r:id="rId30"/>
      <p:bold r:id="rId31"/>
      <p:italic r:id="rId32"/>
      <p:boldItalic r:id="rId33"/>
    </p:embeddedFont>
    <p:embeddedFont>
      <p:font typeface="Poppins Bold" panose="00000800000000000000" pitchFamily="2" charset="0"/>
      <p:regular r:id="rId34"/>
      <p:bold r:id="rId35"/>
    </p:embeddedFont>
  </p:embeddedFontLst>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192" y="12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29.jpe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30.jpe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31.jpe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32.jpe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3218" t="-22650" r="-7570"/>
            </a:stretch>
          </a:blipFill>
        </p:spPr>
        <p:txBody>
          <a:bodyPr/>
          <a:lstStyle/>
          <a:p>
            <a:endParaRPr lang="en-US"/>
          </a:p>
        </p:txBody>
      </p:sp>
      <p:sp>
        <p:nvSpPr>
          <p:cNvPr id="3" name="Freeform 3"/>
          <p:cNvSpPr/>
          <p:nvPr/>
        </p:nvSpPr>
        <p:spPr>
          <a:xfrm>
            <a:off x="-954764" y="2268152"/>
            <a:ext cx="21215842" cy="11964886"/>
          </a:xfrm>
          <a:custGeom>
            <a:avLst/>
            <a:gdLst/>
            <a:ahLst/>
            <a:cxnLst/>
            <a:rect l="l" t="t" r="r" b="b"/>
            <a:pathLst>
              <a:path w="21215842" h="11964886">
                <a:moveTo>
                  <a:pt x="0" y="0"/>
                </a:moveTo>
                <a:lnTo>
                  <a:pt x="21215842" y="0"/>
                </a:lnTo>
                <a:lnTo>
                  <a:pt x="21215842" y="11964886"/>
                </a:lnTo>
                <a:lnTo>
                  <a:pt x="0" y="11964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481290" y="2472741"/>
            <a:ext cx="2632219" cy="3713889"/>
          </a:xfrm>
          <a:custGeom>
            <a:avLst/>
            <a:gdLst/>
            <a:ahLst/>
            <a:cxnLst/>
            <a:rect l="l" t="t" r="r" b="b"/>
            <a:pathLst>
              <a:path w="2632219" h="3713889">
                <a:moveTo>
                  <a:pt x="0" y="0"/>
                </a:moveTo>
                <a:lnTo>
                  <a:pt x="2632218" y="0"/>
                </a:lnTo>
                <a:lnTo>
                  <a:pt x="2632218" y="3713889"/>
                </a:lnTo>
                <a:lnTo>
                  <a:pt x="0" y="3713889"/>
                </a:lnTo>
                <a:lnTo>
                  <a:pt x="0" y="0"/>
                </a:lnTo>
                <a:close/>
              </a:path>
            </a:pathLst>
          </a:custGeom>
          <a:blipFill>
            <a:blip r:embed="rId6"/>
            <a:stretch>
              <a:fillRect/>
            </a:stretch>
          </a:blipFill>
        </p:spPr>
        <p:txBody>
          <a:bodyPr/>
          <a:lstStyle/>
          <a:p>
            <a:endParaRPr lang="en-US"/>
          </a:p>
        </p:txBody>
      </p:sp>
      <p:sp>
        <p:nvSpPr>
          <p:cNvPr id="5" name="Freeform 5"/>
          <p:cNvSpPr/>
          <p:nvPr/>
        </p:nvSpPr>
        <p:spPr>
          <a:xfrm>
            <a:off x="6716256" y="7296262"/>
            <a:ext cx="1962038" cy="1962038"/>
          </a:xfrm>
          <a:custGeom>
            <a:avLst/>
            <a:gdLst/>
            <a:ahLst/>
            <a:cxnLst/>
            <a:rect l="l" t="t" r="r" b="b"/>
            <a:pathLst>
              <a:path w="1962038" h="1962038">
                <a:moveTo>
                  <a:pt x="0" y="0"/>
                </a:moveTo>
                <a:lnTo>
                  <a:pt x="1962039" y="0"/>
                </a:lnTo>
                <a:lnTo>
                  <a:pt x="1962039" y="1962038"/>
                </a:lnTo>
                <a:lnTo>
                  <a:pt x="0" y="1962038"/>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3845762" y="1247093"/>
            <a:ext cx="13830060" cy="3896407"/>
          </a:xfrm>
          <a:prstGeom prst="rect">
            <a:avLst/>
          </a:prstGeom>
        </p:spPr>
        <p:txBody>
          <a:bodyPr lIns="0" tIns="0" rIns="0" bIns="0" rtlCol="0" anchor="t">
            <a:spAutoFit/>
          </a:bodyPr>
          <a:lstStyle/>
          <a:p>
            <a:pPr algn="ctr">
              <a:lnSpc>
                <a:spcPts val="10363"/>
              </a:lnSpc>
              <a:spcBef>
                <a:spcPct val="0"/>
              </a:spcBef>
            </a:pPr>
            <a:r>
              <a:rPr lang="en-US" sz="7402" dirty="0">
                <a:solidFill>
                  <a:srgbClr val="FFFFFF"/>
                </a:solidFill>
                <a:latin typeface="League Spartan"/>
                <a:ea typeface="League Spartan"/>
                <a:cs typeface="League Spartan"/>
                <a:sym typeface="League Spartan"/>
              </a:rPr>
              <a:t>AGRICULTURE PROTECTION AND SECURITY IN THE STATE OF FLORIDA</a:t>
            </a:r>
          </a:p>
        </p:txBody>
      </p:sp>
      <p:sp>
        <p:nvSpPr>
          <p:cNvPr id="7" name="TextBox 7"/>
          <p:cNvSpPr txBox="1"/>
          <p:nvPr/>
        </p:nvSpPr>
        <p:spPr>
          <a:xfrm>
            <a:off x="0" y="6525307"/>
            <a:ext cx="18289977" cy="537134"/>
          </a:xfrm>
          <a:prstGeom prst="rect">
            <a:avLst/>
          </a:prstGeom>
        </p:spPr>
        <p:txBody>
          <a:bodyPr lIns="0" tIns="0" rIns="0" bIns="0" rtlCol="0" anchor="t">
            <a:spAutoFit/>
          </a:bodyPr>
          <a:lstStyle/>
          <a:p>
            <a:pPr algn="ctr">
              <a:lnSpc>
                <a:spcPts val="3994"/>
              </a:lnSpc>
              <a:spcBef>
                <a:spcPct val="0"/>
              </a:spcBef>
            </a:pPr>
            <a:r>
              <a:rPr lang="en-US" sz="2852" spc="1694" dirty="0">
                <a:solidFill>
                  <a:srgbClr val="FFFFFF"/>
                </a:solidFill>
                <a:latin typeface="Codec Pro"/>
                <a:ea typeface="Codec Pro"/>
                <a:cs typeface="Codec Pro"/>
                <a:sym typeface="Codec Pro"/>
              </a:rPr>
              <a:t>OFFICE OF AGRICULTURAL LAW ENFORCEMENT</a:t>
            </a:r>
          </a:p>
        </p:txBody>
      </p:sp>
      <p:sp>
        <p:nvSpPr>
          <p:cNvPr id="8" name="TextBox 8"/>
          <p:cNvSpPr txBox="1"/>
          <p:nvPr/>
        </p:nvSpPr>
        <p:spPr>
          <a:xfrm>
            <a:off x="9869544" y="8248706"/>
            <a:ext cx="1529263" cy="251871"/>
          </a:xfrm>
          <a:prstGeom prst="rect">
            <a:avLst/>
          </a:prstGeom>
        </p:spPr>
        <p:txBody>
          <a:bodyPr lIns="0" tIns="0" rIns="0" bIns="0" rtlCol="0" anchor="t">
            <a:spAutoFit/>
          </a:bodyPr>
          <a:lstStyle/>
          <a:p>
            <a:pPr algn="l">
              <a:lnSpc>
                <a:spcPts val="2084"/>
              </a:lnSpc>
              <a:spcBef>
                <a:spcPct val="0"/>
              </a:spcBef>
            </a:pPr>
            <a:r>
              <a:rPr lang="en-US" sz="1489" dirty="0">
                <a:solidFill>
                  <a:srgbClr val="FFFFFF"/>
                </a:solidFill>
                <a:latin typeface="Garet Light"/>
                <a:ea typeface="Garet Light"/>
                <a:cs typeface="Garet Light"/>
                <a:sym typeface="Garet Light"/>
              </a:rPr>
              <a:t>presented by:</a:t>
            </a:r>
          </a:p>
        </p:txBody>
      </p:sp>
      <p:sp>
        <p:nvSpPr>
          <p:cNvPr id="9" name="TextBox 9"/>
          <p:cNvSpPr txBox="1"/>
          <p:nvPr/>
        </p:nvSpPr>
        <p:spPr>
          <a:xfrm>
            <a:off x="8678295" y="8591737"/>
            <a:ext cx="3911763" cy="389017"/>
          </a:xfrm>
          <a:prstGeom prst="rect">
            <a:avLst/>
          </a:prstGeom>
        </p:spPr>
        <p:txBody>
          <a:bodyPr lIns="0" tIns="0" rIns="0" bIns="0" rtlCol="0" anchor="t">
            <a:spAutoFit/>
          </a:bodyPr>
          <a:lstStyle/>
          <a:p>
            <a:pPr algn="ctr">
              <a:lnSpc>
                <a:spcPts val="3278"/>
              </a:lnSpc>
              <a:spcBef>
                <a:spcPct val="0"/>
              </a:spcBef>
            </a:pPr>
            <a:r>
              <a:rPr lang="en-US" sz="2341" b="1" dirty="0">
                <a:solidFill>
                  <a:srgbClr val="FFFFFF"/>
                </a:solidFill>
                <a:latin typeface="Garet Bold"/>
                <a:ea typeface="Garet Bold"/>
                <a:cs typeface="Garet Bold"/>
                <a:sym typeface="Garet Bold"/>
              </a:rPr>
              <a:t>COLONEL LEE ADAMS</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46988" y="395741"/>
            <a:ext cx="18966128" cy="9633740"/>
            <a:chOff x="0" y="0"/>
            <a:chExt cx="4995194" cy="2537281"/>
          </a:xfrm>
        </p:grpSpPr>
        <p:sp>
          <p:nvSpPr>
            <p:cNvPr id="3" name="Freeform 3"/>
            <p:cNvSpPr/>
            <p:nvPr/>
          </p:nvSpPr>
          <p:spPr>
            <a:xfrm>
              <a:off x="0" y="0"/>
              <a:ext cx="4995194" cy="2537281"/>
            </a:xfrm>
            <a:custGeom>
              <a:avLst/>
              <a:gdLst/>
              <a:ahLst/>
              <a:cxnLst/>
              <a:rect l="l" t="t" r="r" b="b"/>
              <a:pathLst>
                <a:path w="4995194" h="2537281">
                  <a:moveTo>
                    <a:pt x="0" y="0"/>
                  </a:moveTo>
                  <a:lnTo>
                    <a:pt x="4995194" y="0"/>
                  </a:lnTo>
                  <a:lnTo>
                    <a:pt x="4995194" y="2537281"/>
                  </a:lnTo>
                  <a:lnTo>
                    <a:pt x="0" y="2537281"/>
                  </a:lnTo>
                  <a:close/>
                </a:path>
              </a:pathLst>
            </a:custGeom>
            <a:solidFill>
              <a:srgbClr val="FFEEBF">
                <a:alpha val="26667"/>
              </a:srgbClr>
            </a:solidFill>
          </p:spPr>
          <p:txBody>
            <a:bodyPr/>
            <a:lstStyle/>
            <a:p>
              <a:endParaRPr lang="en-US"/>
            </a:p>
          </p:txBody>
        </p:sp>
        <p:sp>
          <p:nvSpPr>
            <p:cNvPr id="4" name="TextBox 4"/>
            <p:cNvSpPr txBox="1"/>
            <p:nvPr/>
          </p:nvSpPr>
          <p:spPr>
            <a:xfrm>
              <a:off x="0" y="-38100"/>
              <a:ext cx="4995194" cy="2575381"/>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4983942" y="1701919"/>
            <a:ext cx="4029026" cy="4029026"/>
            <a:chOff x="0" y="0"/>
            <a:chExt cx="6350000" cy="6350000"/>
          </a:xfrm>
        </p:grpSpPr>
        <p:sp>
          <p:nvSpPr>
            <p:cNvPr id="6" name="Freeform 6" descr="A picture containing timeline  Description automatically generated"/>
            <p:cNvSpPr/>
            <p:nvPr/>
          </p:nvSpPr>
          <p:spPr>
            <a:xfrm>
              <a:off x="0" y="0"/>
              <a:ext cx="6350000" cy="6350000"/>
            </a:xfrm>
            <a:custGeom>
              <a:avLst/>
              <a:gdLst/>
              <a:ahLst/>
              <a:cxnLst/>
              <a:rect l="l" t="t" r="r" b="b"/>
              <a:pathLst>
                <a:path w="6350000" h="6350000">
                  <a:moveTo>
                    <a:pt x="0" y="0"/>
                  </a:moveTo>
                  <a:lnTo>
                    <a:pt x="0" y="6350000"/>
                  </a:lnTo>
                  <a:lnTo>
                    <a:pt x="6350000" y="6350000"/>
                  </a:lnTo>
                  <a:cubicBezTo>
                    <a:pt x="6350000" y="2843530"/>
                    <a:pt x="3506470" y="0"/>
                    <a:pt x="0" y="0"/>
                  </a:cubicBezTo>
                  <a:close/>
                </a:path>
              </a:pathLst>
            </a:custGeom>
            <a:blipFill>
              <a:blip r:embed="rId3"/>
              <a:stretch>
                <a:fillRect l="-660" t="-102346" r="-155005" b="-660"/>
              </a:stretch>
            </a:blipFill>
          </p:spPr>
          <p:txBody>
            <a:bodyPr/>
            <a:lstStyle/>
            <a:p>
              <a:endParaRPr lang="en-US"/>
            </a:p>
          </p:txBody>
        </p:sp>
      </p:grpSp>
      <p:grpSp>
        <p:nvGrpSpPr>
          <p:cNvPr id="7" name="Group 7"/>
          <p:cNvGrpSpPr/>
          <p:nvPr/>
        </p:nvGrpSpPr>
        <p:grpSpPr>
          <a:xfrm>
            <a:off x="1794441" y="5730945"/>
            <a:ext cx="3527355" cy="3527355"/>
            <a:chOff x="0" y="0"/>
            <a:chExt cx="6350000" cy="6350000"/>
          </a:xfrm>
        </p:grpSpPr>
        <p:sp>
          <p:nvSpPr>
            <p:cNvPr id="8" name="Freeform 8" descr="A picture containing timeline  Description automatically generated"/>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3"/>
              <a:stretch>
                <a:fillRect l="-275478" t="-197934" r="-1012" b="-1012"/>
              </a:stretch>
            </a:blipFill>
          </p:spPr>
          <p:txBody>
            <a:bodyPr/>
            <a:lstStyle/>
            <a:p>
              <a:endParaRPr lang="en-US"/>
            </a:p>
          </p:txBody>
        </p:sp>
      </p:grpSp>
      <p:grpSp>
        <p:nvGrpSpPr>
          <p:cNvPr id="9" name="Group 9"/>
          <p:cNvGrpSpPr/>
          <p:nvPr/>
        </p:nvGrpSpPr>
        <p:grpSpPr>
          <a:xfrm>
            <a:off x="5293221" y="5143500"/>
            <a:ext cx="4307192" cy="4307192"/>
            <a:chOff x="0" y="0"/>
            <a:chExt cx="6350000" cy="6350000"/>
          </a:xfrm>
        </p:grpSpPr>
        <p:sp>
          <p:nvSpPr>
            <p:cNvPr id="10" name="Freeform 10" descr="A picture containing timeline  Description automatically generated"/>
            <p:cNvSpPr/>
            <p:nvPr/>
          </p:nvSpPr>
          <p:spPr>
            <a:xfrm>
              <a:off x="0" y="0"/>
              <a:ext cx="6350000" cy="6350000"/>
            </a:xfrm>
            <a:custGeom>
              <a:avLst/>
              <a:gdLst/>
              <a:ahLst/>
              <a:cxnLst/>
              <a:rect l="l" t="t" r="r" b="b"/>
              <a:pathLst>
                <a:path w="6350000" h="6350000">
                  <a:moveTo>
                    <a:pt x="0" y="0"/>
                  </a:moveTo>
                  <a:lnTo>
                    <a:pt x="0" y="6350000"/>
                  </a:lnTo>
                  <a:cubicBezTo>
                    <a:pt x="3506470" y="6350000"/>
                    <a:pt x="6350000" y="3506470"/>
                    <a:pt x="6350000" y="0"/>
                  </a:cubicBezTo>
                  <a:lnTo>
                    <a:pt x="0" y="0"/>
                  </a:lnTo>
                  <a:close/>
                </a:path>
              </a:pathLst>
            </a:custGeom>
            <a:blipFill>
              <a:blip r:embed="rId3"/>
              <a:stretch>
                <a:fillRect r="-118793" b="-73729"/>
              </a:stretch>
            </a:blipFill>
          </p:spPr>
          <p:txBody>
            <a:bodyPr/>
            <a:lstStyle/>
            <a:p>
              <a:endParaRPr lang="en-US"/>
            </a:p>
          </p:txBody>
        </p:sp>
      </p:grpSp>
      <p:grpSp>
        <p:nvGrpSpPr>
          <p:cNvPr id="11" name="Group 11"/>
          <p:cNvGrpSpPr/>
          <p:nvPr/>
        </p:nvGrpSpPr>
        <p:grpSpPr>
          <a:xfrm>
            <a:off x="794424" y="1701919"/>
            <a:ext cx="4498797" cy="4498797"/>
            <a:chOff x="0" y="0"/>
            <a:chExt cx="6350000" cy="6350000"/>
          </a:xfrm>
        </p:grpSpPr>
        <p:sp>
          <p:nvSpPr>
            <p:cNvPr id="12" name="Freeform 12" descr="A picture containing timeline  Description automatically generated"/>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3"/>
              <a:stretch>
                <a:fillRect l="-163421" r="-71355" b="-165824"/>
              </a:stretch>
            </a:blipFill>
          </p:spPr>
          <p:txBody>
            <a:bodyPr/>
            <a:lstStyle/>
            <a:p>
              <a:endParaRPr lang="en-US"/>
            </a:p>
          </p:txBody>
        </p:sp>
      </p:grpSp>
      <p:sp>
        <p:nvSpPr>
          <p:cNvPr id="13" name="TextBox 13"/>
          <p:cNvSpPr txBox="1"/>
          <p:nvPr/>
        </p:nvSpPr>
        <p:spPr>
          <a:xfrm>
            <a:off x="10468251" y="789751"/>
            <a:ext cx="6977437" cy="1640200"/>
          </a:xfrm>
          <a:prstGeom prst="rect">
            <a:avLst/>
          </a:prstGeom>
        </p:spPr>
        <p:txBody>
          <a:bodyPr lIns="0" tIns="0" rIns="0" bIns="0" rtlCol="0" anchor="t">
            <a:spAutoFit/>
          </a:bodyPr>
          <a:lstStyle/>
          <a:p>
            <a:pPr algn="l">
              <a:lnSpc>
                <a:spcPts val="6281"/>
              </a:lnSpc>
            </a:pPr>
            <a:r>
              <a:rPr lang="en-US" sz="6754" b="1" dirty="0">
                <a:solidFill>
                  <a:srgbClr val="70821F"/>
                </a:solidFill>
                <a:latin typeface="Garet Bold"/>
                <a:ea typeface="Garet Bold"/>
                <a:cs typeface="Garet Bold"/>
                <a:sym typeface="Garet Bold"/>
              </a:rPr>
              <a:t>Interagency</a:t>
            </a:r>
          </a:p>
          <a:p>
            <a:pPr algn="l">
              <a:lnSpc>
                <a:spcPts val="6281"/>
              </a:lnSpc>
            </a:pPr>
            <a:r>
              <a:rPr lang="en-US" sz="6754" b="1" dirty="0">
                <a:solidFill>
                  <a:srgbClr val="70821F"/>
                </a:solidFill>
                <a:latin typeface="Garet Bold"/>
                <a:ea typeface="Garet Bold"/>
                <a:cs typeface="Garet Bold"/>
                <a:sym typeface="Garet Bold"/>
              </a:rPr>
              <a:t>Operations</a:t>
            </a:r>
          </a:p>
        </p:txBody>
      </p:sp>
      <p:sp>
        <p:nvSpPr>
          <p:cNvPr id="14" name="TextBox 14"/>
          <p:cNvSpPr txBox="1"/>
          <p:nvPr/>
        </p:nvSpPr>
        <p:spPr>
          <a:xfrm>
            <a:off x="10468251" y="2643815"/>
            <a:ext cx="6250279" cy="6999502"/>
          </a:xfrm>
          <a:prstGeom prst="rect">
            <a:avLst/>
          </a:prstGeom>
        </p:spPr>
        <p:txBody>
          <a:bodyPr lIns="0" tIns="0" rIns="0" bIns="0" rtlCol="0" anchor="t">
            <a:spAutoFit/>
          </a:bodyPr>
          <a:lstStyle/>
          <a:p>
            <a:pPr algn="l">
              <a:lnSpc>
                <a:spcPts val="5430"/>
              </a:lnSpc>
            </a:pPr>
            <a:r>
              <a:rPr lang="en-US" sz="3879" b="1" dirty="0">
                <a:solidFill>
                  <a:srgbClr val="487307"/>
                </a:solidFill>
                <a:latin typeface="Poppins Bold"/>
                <a:ea typeface="Poppins Bold"/>
                <a:cs typeface="Poppins Bold"/>
                <a:sym typeface="Poppins Bold"/>
              </a:rPr>
              <a:t>OPERATION GATE KEEPER</a:t>
            </a:r>
          </a:p>
          <a:p>
            <a:pPr algn="l">
              <a:lnSpc>
                <a:spcPts val="4170"/>
              </a:lnSpc>
            </a:pPr>
            <a:endParaRPr lang="en-US" sz="3879" b="1" dirty="0">
              <a:solidFill>
                <a:srgbClr val="487307"/>
              </a:solidFill>
              <a:latin typeface="Poppins Bold"/>
              <a:ea typeface="Poppins Bold"/>
              <a:cs typeface="Poppins Bold"/>
              <a:sym typeface="Poppins Bold"/>
            </a:endParaRPr>
          </a:p>
          <a:p>
            <a:pPr algn="l">
              <a:lnSpc>
                <a:spcPts val="4170"/>
              </a:lnSpc>
              <a:spcBef>
                <a:spcPct val="0"/>
              </a:spcBef>
            </a:pPr>
            <a:r>
              <a:rPr lang="en-US" sz="2979" dirty="0">
                <a:solidFill>
                  <a:srgbClr val="487307"/>
                </a:solidFill>
                <a:latin typeface="Poppins"/>
                <a:ea typeface="Poppins"/>
                <a:cs typeface="Poppins"/>
                <a:sym typeface="Poppins"/>
              </a:rPr>
              <a:t>In 2023, OALE Officers and Investigators with representatives from the Division of Plant Industry, Animal Industry, Food Safety and the Florida Wildlife Commission made 22 vehicle apprehension 262 visual inspections, 39 seals removed/replaced, 4 violations, 5 UTV’s issued, 2 arrests, and 1 drug confiscation. </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grpSp>
        <p:nvGrpSpPr>
          <p:cNvPr id="2" name="Group 2"/>
          <p:cNvGrpSpPr/>
          <p:nvPr/>
        </p:nvGrpSpPr>
        <p:grpSpPr>
          <a:xfrm>
            <a:off x="0" y="-559467"/>
            <a:ext cx="1417831" cy="11600565"/>
            <a:chOff x="0" y="0"/>
            <a:chExt cx="373421" cy="3055293"/>
          </a:xfrm>
        </p:grpSpPr>
        <p:sp>
          <p:nvSpPr>
            <p:cNvPr id="3" name="Freeform 3"/>
            <p:cNvSpPr/>
            <p:nvPr/>
          </p:nvSpPr>
          <p:spPr>
            <a:xfrm>
              <a:off x="0" y="0"/>
              <a:ext cx="373421" cy="3055293"/>
            </a:xfrm>
            <a:custGeom>
              <a:avLst/>
              <a:gdLst/>
              <a:ahLst/>
              <a:cxnLst/>
              <a:rect l="l" t="t" r="r" b="b"/>
              <a:pathLst>
                <a:path w="373421" h="3055293">
                  <a:moveTo>
                    <a:pt x="38223" y="0"/>
                  </a:moveTo>
                  <a:lnTo>
                    <a:pt x="335198" y="0"/>
                  </a:lnTo>
                  <a:cubicBezTo>
                    <a:pt x="356308" y="0"/>
                    <a:pt x="373421" y="17113"/>
                    <a:pt x="373421" y="38223"/>
                  </a:cubicBezTo>
                  <a:lnTo>
                    <a:pt x="373421" y="3017070"/>
                  </a:lnTo>
                  <a:cubicBezTo>
                    <a:pt x="373421" y="3038180"/>
                    <a:pt x="356308" y="3055293"/>
                    <a:pt x="335198" y="3055293"/>
                  </a:cubicBezTo>
                  <a:lnTo>
                    <a:pt x="38223" y="3055293"/>
                  </a:lnTo>
                  <a:cubicBezTo>
                    <a:pt x="17113" y="3055293"/>
                    <a:pt x="0" y="3038180"/>
                    <a:pt x="0" y="3017070"/>
                  </a:cubicBezTo>
                  <a:lnTo>
                    <a:pt x="0" y="38223"/>
                  </a:lnTo>
                  <a:cubicBezTo>
                    <a:pt x="0" y="17113"/>
                    <a:pt x="17113" y="0"/>
                    <a:pt x="38223" y="0"/>
                  </a:cubicBezTo>
                  <a:close/>
                </a:path>
              </a:pathLst>
            </a:custGeom>
            <a:solidFill>
              <a:srgbClr val="EB9837"/>
            </a:solidFill>
            <a:ln cap="sq">
              <a:noFill/>
              <a:prstDash val="solid"/>
              <a:miter/>
            </a:ln>
          </p:spPr>
          <p:txBody>
            <a:bodyPr/>
            <a:lstStyle/>
            <a:p>
              <a:endParaRPr lang="en-US"/>
            </a:p>
          </p:txBody>
        </p:sp>
        <p:sp>
          <p:nvSpPr>
            <p:cNvPr id="4" name="TextBox 4"/>
            <p:cNvSpPr txBox="1"/>
            <p:nvPr/>
          </p:nvSpPr>
          <p:spPr>
            <a:xfrm>
              <a:off x="0" y="-38100"/>
              <a:ext cx="373421" cy="3093393"/>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4670539" y="1028700"/>
            <a:ext cx="8946923" cy="5841942"/>
            <a:chOff x="0" y="0"/>
            <a:chExt cx="1438212" cy="939089"/>
          </a:xfrm>
        </p:grpSpPr>
        <p:sp>
          <p:nvSpPr>
            <p:cNvPr id="6" name="Freeform 6"/>
            <p:cNvSpPr/>
            <p:nvPr/>
          </p:nvSpPr>
          <p:spPr>
            <a:xfrm>
              <a:off x="0" y="0"/>
              <a:ext cx="1438212" cy="939089"/>
            </a:xfrm>
            <a:custGeom>
              <a:avLst/>
              <a:gdLst/>
              <a:ahLst/>
              <a:cxnLst/>
              <a:rect l="l" t="t" r="r" b="b"/>
              <a:pathLst>
                <a:path w="1438212" h="939089">
                  <a:moveTo>
                    <a:pt x="0" y="0"/>
                  </a:moveTo>
                  <a:lnTo>
                    <a:pt x="1438212" y="0"/>
                  </a:lnTo>
                  <a:lnTo>
                    <a:pt x="1438212" y="939089"/>
                  </a:lnTo>
                  <a:lnTo>
                    <a:pt x="0" y="939089"/>
                  </a:lnTo>
                  <a:close/>
                </a:path>
              </a:pathLst>
            </a:custGeom>
            <a:blipFill>
              <a:blip r:embed="rId3"/>
              <a:stretch>
                <a:fillRect t="-1049" b="-1049"/>
              </a:stretch>
            </a:blipFill>
            <a:ln cap="sq">
              <a:noFill/>
              <a:prstDash val="solid"/>
              <a:miter/>
            </a:ln>
          </p:spPr>
          <p:txBody>
            <a:bodyPr/>
            <a:lstStyle/>
            <a:p>
              <a:endParaRPr lang="en-US"/>
            </a:p>
          </p:txBody>
        </p:sp>
      </p:grpSp>
      <p:sp>
        <p:nvSpPr>
          <p:cNvPr id="7" name="TextBox 7"/>
          <p:cNvSpPr txBox="1"/>
          <p:nvPr/>
        </p:nvSpPr>
        <p:spPr>
          <a:xfrm>
            <a:off x="3555458" y="7653339"/>
            <a:ext cx="11670111" cy="1604961"/>
          </a:xfrm>
          <a:prstGeom prst="rect">
            <a:avLst/>
          </a:prstGeom>
        </p:spPr>
        <p:txBody>
          <a:bodyPr lIns="0" tIns="0" rIns="0" bIns="0" rtlCol="0" anchor="t">
            <a:spAutoFit/>
          </a:bodyPr>
          <a:lstStyle/>
          <a:p>
            <a:pPr algn="l">
              <a:lnSpc>
                <a:spcPts val="11862"/>
              </a:lnSpc>
            </a:pPr>
            <a:r>
              <a:rPr lang="en-US" sz="12755" b="1" dirty="0">
                <a:solidFill>
                  <a:srgbClr val="487307"/>
                </a:solidFill>
                <a:latin typeface="Garet Bold"/>
                <a:ea typeface="Garet Bold"/>
                <a:cs typeface="Garet Bold"/>
                <a:sym typeface="Garet Bold"/>
              </a:rPr>
              <a:t>Honor Guard</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grpSp>
        <p:nvGrpSpPr>
          <p:cNvPr id="2" name="Group 2"/>
          <p:cNvGrpSpPr/>
          <p:nvPr/>
        </p:nvGrpSpPr>
        <p:grpSpPr>
          <a:xfrm>
            <a:off x="0" y="-559467"/>
            <a:ext cx="1417831" cy="11600565"/>
            <a:chOff x="0" y="0"/>
            <a:chExt cx="373421" cy="3055293"/>
          </a:xfrm>
        </p:grpSpPr>
        <p:sp>
          <p:nvSpPr>
            <p:cNvPr id="3" name="Freeform 3"/>
            <p:cNvSpPr/>
            <p:nvPr/>
          </p:nvSpPr>
          <p:spPr>
            <a:xfrm>
              <a:off x="0" y="0"/>
              <a:ext cx="373421" cy="3055293"/>
            </a:xfrm>
            <a:custGeom>
              <a:avLst/>
              <a:gdLst/>
              <a:ahLst/>
              <a:cxnLst/>
              <a:rect l="l" t="t" r="r" b="b"/>
              <a:pathLst>
                <a:path w="373421" h="3055293">
                  <a:moveTo>
                    <a:pt x="38223" y="0"/>
                  </a:moveTo>
                  <a:lnTo>
                    <a:pt x="335198" y="0"/>
                  </a:lnTo>
                  <a:cubicBezTo>
                    <a:pt x="356308" y="0"/>
                    <a:pt x="373421" y="17113"/>
                    <a:pt x="373421" y="38223"/>
                  </a:cubicBezTo>
                  <a:lnTo>
                    <a:pt x="373421" y="3017070"/>
                  </a:lnTo>
                  <a:cubicBezTo>
                    <a:pt x="373421" y="3038180"/>
                    <a:pt x="356308" y="3055293"/>
                    <a:pt x="335198" y="3055293"/>
                  </a:cubicBezTo>
                  <a:lnTo>
                    <a:pt x="38223" y="3055293"/>
                  </a:lnTo>
                  <a:cubicBezTo>
                    <a:pt x="17113" y="3055293"/>
                    <a:pt x="0" y="3038180"/>
                    <a:pt x="0" y="3017070"/>
                  </a:cubicBezTo>
                  <a:lnTo>
                    <a:pt x="0" y="38223"/>
                  </a:lnTo>
                  <a:cubicBezTo>
                    <a:pt x="0" y="17113"/>
                    <a:pt x="17113" y="0"/>
                    <a:pt x="38223" y="0"/>
                  </a:cubicBezTo>
                  <a:close/>
                </a:path>
              </a:pathLst>
            </a:custGeom>
            <a:solidFill>
              <a:srgbClr val="EB9837"/>
            </a:solidFill>
            <a:ln cap="sq">
              <a:noFill/>
              <a:prstDash val="solid"/>
              <a:miter/>
            </a:ln>
          </p:spPr>
          <p:txBody>
            <a:bodyPr/>
            <a:lstStyle/>
            <a:p>
              <a:endParaRPr lang="en-US"/>
            </a:p>
          </p:txBody>
        </p:sp>
        <p:sp>
          <p:nvSpPr>
            <p:cNvPr id="4" name="TextBox 4"/>
            <p:cNvSpPr txBox="1"/>
            <p:nvPr/>
          </p:nvSpPr>
          <p:spPr>
            <a:xfrm>
              <a:off x="0" y="-38100"/>
              <a:ext cx="373421" cy="3093393"/>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4670539" y="1028700"/>
            <a:ext cx="8946923" cy="5841942"/>
            <a:chOff x="0" y="0"/>
            <a:chExt cx="1438212" cy="939089"/>
          </a:xfrm>
        </p:grpSpPr>
        <p:sp>
          <p:nvSpPr>
            <p:cNvPr id="6" name="Freeform 6"/>
            <p:cNvSpPr/>
            <p:nvPr/>
          </p:nvSpPr>
          <p:spPr>
            <a:xfrm>
              <a:off x="0" y="0"/>
              <a:ext cx="1438212" cy="939089"/>
            </a:xfrm>
            <a:custGeom>
              <a:avLst/>
              <a:gdLst/>
              <a:ahLst/>
              <a:cxnLst/>
              <a:rect l="l" t="t" r="r" b="b"/>
              <a:pathLst>
                <a:path w="1438212" h="939089">
                  <a:moveTo>
                    <a:pt x="0" y="0"/>
                  </a:moveTo>
                  <a:lnTo>
                    <a:pt x="1438212" y="0"/>
                  </a:lnTo>
                  <a:lnTo>
                    <a:pt x="1438212" y="939089"/>
                  </a:lnTo>
                  <a:lnTo>
                    <a:pt x="0" y="939089"/>
                  </a:lnTo>
                  <a:close/>
                </a:path>
              </a:pathLst>
            </a:custGeom>
            <a:blipFill>
              <a:blip r:embed="rId3"/>
              <a:stretch>
                <a:fillRect t="-3463" b="-3494"/>
              </a:stretch>
            </a:blipFill>
            <a:ln cap="sq">
              <a:noFill/>
              <a:prstDash val="solid"/>
              <a:miter/>
            </a:ln>
          </p:spPr>
          <p:txBody>
            <a:bodyPr/>
            <a:lstStyle/>
            <a:p>
              <a:endParaRPr lang="en-US"/>
            </a:p>
          </p:txBody>
        </p:sp>
      </p:grpSp>
      <p:sp>
        <p:nvSpPr>
          <p:cNvPr id="7" name="TextBox 7"/>
          <p:cNvSpPr txBox="1"/>
          <p:nvPr/>
        </p:nvSpPr>
        <p:spPr>
          <a:xfrm>
            <a:off x="3555458" y="7653339"/>
            <a:ext cx="11670111" cy="1604961"/>
          </a:xfrm>
          <a:prstGeom prst="rect">
            <a:avLst/>
          </a:prstGeom>
        </p:spPr>
        <p:txBody>
          <a:bodyPr lIns="0" tIns="0" rIns="0" bIns="0" rtlCol="0" anchor="t">
            <a:spAutoFit/>
          </a:bodyPr>
          <a:lstStyle/>
          <a:p>
            <a:pPr algn="l">
              <a:lnSpc>
                <a:spcPts val="11862"/>
              </a:lnSpc>
            </a:pPr>
            <a:r>
              <a:rPr lang="en-US" sz="12755" b="1" dirty="0">
                <a:solidFill>
                  <a:srgbClr val="487307"/>
                </a:solidFill>
                <a:latin typeface="Garet Bold"/>
                <a:ea typeface="Garet Bold"/>
                <a:cs typeface="Garet Bold"/>
                <a:sym typeface="Garet Bold"/>
              </a:rPr>
              <a:t>RECON Team</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grpSp>
        <p:nvGrpSpPr>
          <p:cNvPr id="2" name="Group 2"/>
          <p:cNvGrpSpPr/>
          <p:nvPr/>
        </p:nvGrpSpPr>
        <p:grpSpPr>
          <a:xfrm>
            <a:off x="-300897" y="8557181"/>
            <a:ext cx="16400573" cy="900434"/>
            <a:chOff x="0" y="0"/>
            <a:chExt cx="4319493" cy="237151"/>
          </a:xfrm>
        </p:grpSpPr>
        <p:sp>
          <p:nvSpPr>
            <p:cNvPr id="3" name="Freeform 3"/>
            <p:cNvSpPr/>
            <p:nvPr/>
          </p:nvSpPr>
          <p:spPr>
            <a:xfrm>
              <a:off x="0" y="0"/>
              <a:ext cx="4319493" cy="237151"/>
            </a:xfrm>
            <a:custGeom>
              <a:avLst/>
              <a:gdLst/>
              <a:ahLst/>
              <a:cxnLst/>
              <a:rect l="l" t="t" r="r" b="b"/>
              <a:pathLst>
                <a:path w="4319493" h="237151">
                  <a:moveTo>
                    <a:pt x="3304" y="0"/>
                  </a:moveTo>
                  <a:lnTo>
                    <a:pt x="4316188" y="0"/>
                  </a:lnTo>
                  <a:cubicBezTo>
                    <a:pt x="4318013" y="0"/>
                    <a:pt x="4319493" y="1479"/>
                    <a:pt x="4319493" y="3304"/>
                  </a:cubicBezTo>
                  <a:lnTo>
                    <a:pt x="4319493" y="233847"/>
                  </a:lnTo>
                  <a:cubicBezTo>
                    <a:pt x="4319493" y="235672"/>
                    <a:pt x="4318013" y="237151"/>
                    <a:pt x="4316188" y="237151"/>
                  </a:cubicBezTo>
                  <a:lnTo>
                    <a:pt x="3304" y="237151"/>
                  </a:lnTo>
                  <a:cubicBezTo>
                    <a:pt x="1479" y="237151"/>
                    <a:pt x="0" y="235672"/>
                    <a:pt x="0" y="233847"/>
                  </a:cubicBezTo>
                  <a:lnTo>
                    <a:pt x="0" y="3304"/>
                  </a:lnTo>
                  <a:cubicBezTo>
                    <a:pt x="0" y="1479"/>
                    <a:pt x="1479" y="0"/>
                    <a:pt x="3304" y="0"/>
                  </a:cubicBezTo>
                  <a:close/>
                </a:path>
              </a:pathLst>
            </a:custGeom>
            <a:solidFill>
              <a:srgbClr val="B4C273"/>
            </a:solidFill>
            <a:ln cap="sq">
              <a:noFill/>
              <a:prstDash val="solid"/>
              <a:miter/>
            </a:ln>
          </p:spPr>
          <p:txBody>
            <a:bodyPr/>
            <a:lstStyle/>
            <a:p>
              <a:endParaRPr lang="en-US"/>
            </a:p>
          </p:txBody>
        </p:sp>
        <p:sp>
          <p:nvSpPr>
            <p:cNvPr id="4" name="TextBox 4"/>
            <p:cNvSpPr txBox="1"/>
            <p:nvPr/>
          </p:nvSpPr>
          <p:spPr>
            <a:xfrm>
              <a:off x="0" y="-38100"/>
              <a:ext cx="4319493" cy="275251"/>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11787360" y="-559467"/>
            <a:ext cx="961418" cy="11600565"/>
            <a:chOff x="0" y="0"/>
            <a:chExt cx="253213" cy="3055293"/>
          </a:xfrm>
        </p:grpSpPr>
        <p:sp>
          <p:nvSpPr>
            <p:cNvPr id="6" name="Freeform 6"/>
            <p:cNvSpPr/>
            <p:nvPr/>
          </p:nvSpPr>
          <p:spPr>
            <a:xfrm>
              <a:off x="0" y="0"/>
              <a:ext cx="253213" cy="3055293"/>
            </a:xfrm>
            <a:custGeom>
              <a:avLst/>
              <a:gdLst/>
              <a:ahLst/>
              <a:cxnLst/>
              <a:rect l="l" t="t" r="r" b="b"/>
              <a:pathLst>
                <a:path w="253213" h="3055293">
                  <a:moveTo>
                    <a:pt x="56368" y="0"/>
                  </a:moveTo>
                  <a:lnTo>
                    <a:pt x="196845" y="0"/>
                  </a:lnTo>
                  <a:cubicBezTo>
                    <a:pt x="227976" y="0"/>
                    <a:pt x="253213" y="25237"/>
                    <a:pt x="253213" y="56368"/>
                  </a:cubicBezTo>
                  <a:lnTo>
                    <a:pt x="253213" y="2998925"/>
                  </a:lnTo>
                  <a:cubicBezTo>
                    <a:pt x="253213" y="3030056"/>
                    <a:pt x="227976" y="3055293"/>
                    <a:pt x="196845" y="3055293"/>
                  </a:cubicBezTo>
                  <a:lnTo>
                    <a:pt x="56368" y="3055293"/>
                  </a:lnTo>
                  <a:cubicBezTo>
                    <a:pt x="25237" y="3055293"/>
                    <a:pt x="0" y="3030056"/>
                    <a:pt x="0" y="2998925"/>
                  </a:cubicBezTo>
                  <a:lnTo>
                    <a:pt x="0" y="56368"/>
                  </a:lnTo>
                  <a:cubicBezTo>
                    <a:pt x="0" y="25237"/>
                    <a:pt x="25237" y="0"/>
                    <a:pt x="56368" y="0"/>
                  </a:cubicBezTo>
                  <a:close/>
                </a:path>
              </a:pathLst>
            </a:custGeom>
            <a:solidFill>
              <a:srgbClr val="EB9837"/>
            </a:solidFill>
            <a:ln cap="sq">
              <a:noFill/>
              <a:prstDash val="solid"/>
              <a:miter/>
            </a:ln>
          </p:spPr>
          <p:txBody>
            <a:bodyPr/>
            <a:lstStyle/>
            <a:p>
              <a:endParaRPr lang="en-US"/>
            </a:p>
          </p:txBody>
        </p:sp>
        <p:sp>
          <p:nvSpPr>
            <p:cNvPr id="7" name="TextBox 7"/>
            <p:cNvSpPr txBox="1"/>
            <p:nvPr/>
          </p:nvSpPr>
          <p:spPr>
            <a:xfrm>
              <a:off x="0" y="-38100"/>
              <a:ext cx="253213" cy="3093393"/>
            </a:xfrm>
            <a:prstGeom prst="rect">
              <a:avLst/>
            </a:prstGeom>
          </p:spPr>
          <p:txBody>
            <a:bodyPr lIns="50800" tIns="50800" rIns="50800" bIns="50800" rtlCol="0" anchor="ctr"/>
            <a:lstStyle/>
            <a:p>
              <a:pPr algn="ctr">
                <a:lnSpc>
                  <a:spcPts val="2659"/>
                </a:lnSpc>
              </a:pPr>
              <a:endParaRPr dirty="0"/>
            </a:p>
          </p:txBody>
        </p:sp>
      </p:grpSp>
      <p:grpSp>
        <p:nvGrpSpPr>
          <p:cNvPr id="8" name="Group 8"/>
          <p:cNvGrpSpPr/>
          <p:nvPr/>
        </p:nvGrpSpPr>
        <p:grpSpPr>
          <a:xfrm>
            <a:off x="12748778" y="0"/>
            <a:ext cx="5539222" cy="5346529"/>
            <a:chOff x="0" y="0"/>
            <a:chExt cx="972934" cy="939089"/>
          </a:xfrm>
        </p:grpSpPr>
        <p:sp>
          <p:nvSpPr>
            <p:cNvPr id="9" name="Freeform 9" descr="A picture containing outdoor, sky, transport, ground  Description automatically generated"/>
            <p:cNvSpPr/>
            <p:nvPr/>
          </p:nvSpPr>
          <p:spPr>
            <a:xfrm>
              <a:off x="0" y="0"/>
              <a:ext cx="972934" cy="939089"/>
            </a:xfrm>
            <a:custGeom>
              <a:avLst/>
              <a:gdLst/>
              <a:ahLst/>
              <a:cxnLst/>
              <a:rect l="l" t="t" r="r" b="b"/>
              <a:pathLst>
                <a:path w="972934" h="939089">
                  <a:moveTo>
                    <a:pt x="0" y="0"/>
                  </a:moveTo>
                  <a:lnTo>
                    <a:pt x="972934" y="0"/>
                  </a:lnTo>
                  <a:lnTo>
                    <a:pt x="972934" y="939089"/>
                  </a:lnTo>
                  <a:lnTo>
                    <a:pt x="0" y="939089"/>
                  </a:lnTo>
                  <a:close/>
                </a:path>
              </a:pathLst>
            </a:custGeom>
            <a:blipFill>
              <a:blip r:embed="rId3"/>
              <a:stretch>
                <a:fillRect l="-1843" r="-1843" b="-2459"/>
              </a:stretch>
            </a:blipFill>
            <a:ln cap="sq">
              <a:noFill/>
              <a:prstDash val="solid"/>
              <a:miter/>
            </a:ln>
          </p:spPr>
          <p:txBody>
            <a:bodyPr/>
            <a:lstStyle/>
            <a:p>
              <a:endParaRPr lang="en-US"/>
            </a:p>
          </p:txBody>
        </p:sp>
      </p:grpSp>
      <p:grpSp>
        <p:nvGrpSpPr>
          <p:cNvPr id="10" name="Group 10"/>
          <p:cNvGrpSpPr/>
          <p:nvPr/>
        </p:nvGrpSpPr>
        <p:grpSpPr>
          <a:xfrm>
            <a:off x="12748778" y="5346529"/>
            <a:ext cx="5539222" cy="4940471"/>
            <a:chOff x="0" y="0"/>
            <a:chExt cx="972934" cy="867767"/>
          </a:xfrm>
        </p:grpSpPr>
        <p:sp>
          <p:nvSpPr>
            <p:cNvPr id="11" name="Freeform 11" descr="A picture containing sky, outdoor, tree, road  Description automatically generated"/>
            <p:cNvSpPr/>
            <p:nvPr/>
          </p:nvSpPr>
          <p:spPr>
            <a:xfrm>
              <a:off x="0" y="0"/>
              <a:ext cx="972934" cy="867767"/>
            </a:xfrm>
            <a:custGeom>
              <a:avLst/>
              <a:gdLst/>
              <a:ahLst/>
              <a:cxnLst/>
              <a:rect l="l" t="t" r="r" b="b"/>
              <a:pathLst>
                <a:path w="972934" h="867767">
                  <a:moveTo>
                    <a:pt x="0" y="0"/>
                  </a:moveTo>
                  <a:lnTo>
                    <a:pt x="972934" y="0"/>
                  </a:lnTo>
                  <a:lnTo>
                    <a:pt x="972934" y="867767"/>
                  </a:lnTo>
                  <a:lnTo>
                    <a:pt x="0" y="867767"/>
                  </a:lnTo>
                  <a:close/>
                </a:path>
              </a:pathLst>
            </a:custGeom>
            <a:blipFill>
              <a:blip r:embed="rId4"/>
              <a:stretch>
                <a:fillRect l="-6145" r="-12799"/>
              </a:stretch>
            </a:blipFill>
            <a:ln cap="sq">
              <a:noFill/>
              <a:prstDash val="solid"/>
              <a:miter/>
            </a:ln>
          </p:spPr>
          <p:txBody>
            <a:bodyPr/>
            <a:lstStyle/>
            <a:p>
              <a:endParaRPr lang="en-US"/>
            </a:p>
          </p:txBody>
        </p:sp>
      </p:grpSp>
      <p:sp>
        <p:nvSpPr>
          <p:cNvPr id="12" name="TextBox 12"/>
          <p:cNvSpPr txBox="1"/>
          <p:nvPr/>
        </p:nvSpPr>
        <p:spPr>
          <a:xfrm>
            <a:off x="990600" y="829385"/>
            <a:ext cx="9193356" cy="1082003"/>
          </a:xfrm>
          <a:prstGeom prst="rect">
            <a:avLst/>
          </a:prstGeom>
        </p:spPr>
        <p:txBody>
          <a:bodyPr lIns="0" tIns="0" rIns="0" bIns="0" rtlCol="0" anchor="t">
            <a:spAutoFit/>
          </a:bodyPr>
          <a:lstStyle/>
          <a:p>
            <a:pPr algn="l">
              <a:lnSpc>
                <a:spcPts val="7904"/>
              </a:lnSpc>
            </a:pPr>
            <a:r>
              <a:rPr lang="en-US" sz="8498" b="1" dirty="0">
                <a:solidFill>
                  <a:srgbClr val="70821F"/>
                </a:solidFill>
                <a:latin typeface="Garet Bold"/>
                <a:ea typeface="Garet Bold"/>
                <a:cs typeface="Garet Bold"/>
                <a:sym typeface="Garet Bold"/>
              </a:rPr>
              <a:t>Got trailers?</a:t>
            </a:r>
          </a:p>
        </p:txBody>
      </p:sp>
      <p:sp>
        <p:nvSpPr>
          <p:cNvPr id="13" name="TextBox 13"/>
          <p:cNvSpPr txBox="1"/>
          <p:nvPr/>
        </p:nvSpPr>
        <p:spPr>
          <a:xfrm>
            <a:off x="1136772" y="2433009"/>
            <a:ext cx="8683898" cy="2836546"/>
          </a:xfrm>
          <a:prstGeom prst="rect">
            <a:avLst/>
          </a:prstGeom>
        </p:spPr>
        <p:txBody>
          <a:bodyPr lIns="0" tIns="0" rIns="0" bIns="0" rtlCol="0" anchor="t">
            <a:spAutoFit/>
          </a:bodyPr>
          <a:lstStyle/>
          <a:p>
            <a:pPr algn="l">
              <a:lnSpc>
                <a:spcPts val="5595"/>
              </a:lnSpc>
              <a:spcBef>
                <a:spcPct val="0"/>
              </a:spcBef>
            </a:pPr>
            <a:r>
              <a:rPr lang="en-US" sz="3997" dirty="0">
                <a:solidFill>
                  <a:srgbClr val="487307"/>
                </a:solidFill>
                <a:latin typeface="Poppins"/>
                <a:ea typeface="Poppins"/>
                <a:cs typeface="Poppins"/>
                <a:sym typeface="Poppins"/>
              </a:rPr>
              <a:t>-Over 368 total trailers recovered, valued at 12,371.500.  </a:t>
            </a:r>
          </a:p>
          <a:p>
            <a:pPr algn="l">
              <a:lnSpc>
                <a:spcPts val="5595"/>
              </a:lnSpc>
              <a:spcBef>
                <a:spcPct val="0"/>
              </a:spcBef>
            </a:pPr>
            <a:r>
              <a:rPr lang="en-US" sz="3997" dirty="0">
                <a:solidFill>
                  <a:srgbClr val="487307"/>
                </a:solidFill>
                <a:latin typeface="Poppins"/>
                <a:ea typeface="Poppins"/>
                <a:cs typeface="Poppins"/>
                <a:sym typeface="Poppins"/>
              </a:rPr>
              <a:t>-14 Semi Tractors, estimated value at 1,259,000.00.</a:t>
            </a:r>
          </a:p>
        </p:txBody>
      </p:sp>
      <p:sp>
        <p:nvSpPr>
          <p:cNvPr id="14" name="TextBox 14"/>
          <p:cNvSpPr txBox="1"/>
          <p:nvPr/>
        </p:nvSpPr>
        <p:spPr>
          <a:xfrm>
            <a:off x="10542199" y="8656353"/>
            <a:ext cx="767816" cy="601947"/>
          </a:xfrm>
          <a:prstGeom prst="rect">
            <a:avLst/>
          </a:prstGeom>
        </p:spPr>
        <p:txBody>
          <a:bodyPr lIns="0" tIns="0" rIns="0" bIns="0" rtlCol="0" anchor="t">
            <a:spAutoFit/>
          </a:bodyPr>
          <a:lstStyle/>
          <a:p>
            <a:pPr algn="l">
              <a:lnSpc>
                <a:spcPts val="5008"/>
              </a:lnSpc>
              <a:spcBef>
                <a:spcPct val="0"/>
              </a:spcBef>
            </a:pPr>
            <a:r>
              <a:rPr lang="en-US" sz="3577" b="1" dirty="0">
                <a:solidFill>
                  <a:srgbClr val="487307"/>
                </a:solidFill>
                <a:latin typeface="Garet Bold"/>
                <a:ea typeface="Garet Bold"/>
                <a:cs typeface="Garet Bold"/>
                <a:sym typeface="Garet Bold"/>
              </a:rPr>
              <a:t>05</a:t>
            </a:r>
          </a:p>
        </p:txBody>
      </p:sp>
      <p:grpSp>
        <p:nvGrpSpPr>
          <p:cNvPr id="15" name="Group 15"/>
          <p:cNvGrpSpPr/>
          <p:nvPr/>
        </p:nvGrpSpPr>
        <p:grpSpPr>
          <a:xfrm>
            <a:off x="2914513" y="5346529"/>
            <a:ext cx="9834265" cy="4940471"/>
            <a:chOff x="0" y="0"/>
            <a:chExt cx="1727335" cy="867767"/>
          </a:xfrm>
        </p:grpSpPr>
        <p:sp>
          <p:nvSpPr>
            <p:cNvPr id="16" name="Freeform 16" descr="A picture containing text, outdoor, transport, trailer  Description automatically generated"/>
            <p:cNvSpPr/>
            <p:nvPr/>
          </p:nvSpPr>
          <p:spPr>
            <a:xfrm>
              <a:off x="0" y="0"/>
              <a:ext cx="1727335" cy="867767"/>
            </a:xfrm>
            <a:custGeom>
              <a:avLst/>
              <a:gdLst/>
              <a:ahLst/>
              <a:cxnLst/>
              <a:rect l="l" t="t" r="r" b="b"/>
              <a:pathLst>
                <a:path w="1727335" h="867767">
                  <a:moveTo>
                    <a:pt x="0" y="0"/>
                  </a:moveTo>
                  <a:lnTo>
                    <a:pt x="1727335" y="0"/>
                  </a:lnTo>
                  <a:lnTo>
                    <a:pt x="1727335" y="867767"/>
                  </a:lnTo>
                  <a:lnTo>
                    <a:pt x="0" y="867767"/>
                  </a:lnTo>
                  <a:close/>
                </a:path>
              </a:pathLst>
            </a:custGeom>
            <a:blipFill>
              <a:blip r:embed="rId5"/>
              <a:stretch>
                <a:fillRect l="-93716" r="-93716"/>
              </a:stretch>
            </a:blipFill>
            <a:ln cap="sq">
              <a:noFill/>
              <a:prstDash val="solid"/>
              <a:miter/>
            </a:ln>
          </p:spPr>
          <p:txBody>
            <a:bodyPr/>
            <a:lstStyle/>
            <a:p>
              <a:endParaRPr lang="en-US"/>
            </a:p>
          </p:txBody>
        </p:sp>
      </p:gr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136355" y="2108844"/>
            <a:ext cx="4961174" cy="7414378"/>
            <a:chOff x="0" y="0"/>
            <a:chExt cx="1306647" cy="1952758"/>
          </a:xfrm>
        </p:grpSpPr>
        <p:sp>
          <p:nvSpPr>
            <p:cNvPr id="4" name="Freeform 4"/>
            <p:cNvSpPr/>
            <p:nvPr/>
          </p:nvSpPr>
          <p:spPr>
            <a:xfrm>
              <a:off x="0" y="0"/>
              <a:ext cx="1306647" cy="1952758"/>
            </a:xfrm>
            <a:custGeom>
              <a:avLst/>
              <a:gdLst/>
              <a:ahLst/>
              <a:cxnLst/>
              <a:rect l="l" t="t" r="r" b="b"/>
              <a:pathLst>
                <a:path w="1306647" h="1952758">
                  <a:moveTo>
                    <a:pt x="42134" y="0"/>
                  </a:moveTo>
                  <a:lnTo>
                    <a:pt x="1264513" y="0"/>
                  </a:lnTo>
                  <a:cubicBezTo>
                    <a:pt x="1275688" y="0"/>
                    <a:pt x="1286405" y="4439"/>
                    <a:pt x="1294306" y="12341"/>
                  </a:cubicBezTo>
                  <a:cubicBezTo>
                    <a:pt x="1302208" y="20242"/>
                    <a:pt x="1306647" y="30959"/>
                    <a:pt x="1306647" y="42134"/>
                  </a:cubicBezTo>
                  <a:lnTo>
                    <a:pt x="1306647" y="1910624"/>
                  </a:lnTo>
                  <a:cubicBezTo>
                    <a:pt x="1306647" y="1921799"/>
                    <a:pt x="1302208" y="1932516"/>
                    <a:pt x="1294306" y="1940417"/>
                  </a:cubicBezTo>
                  <a:cubicBezTo>
                    <a:pt x="1286405" y="1948319"/>
                    <a:pt x="1275688" y="1952758"/>
                    <a:pt x="1264513" y="1952758"/>
                  </a:cubicBezTo>
                  <a:lnTo>
                    <a:pt x="42134" y="1952758"/>
                  </a:lnTo>
                  <a:cubicBezTo>
                    <a:pt x="30959" y="1952758"/>
                    <a:pt x="20242" y="1948319"/>
                    <a:pt x="12341" y="1940417"/>
                  </a:cubicBezTo>
                  <a:cubicBezTo>
                    <a:pt x="4439" y="1932516"/>
                    <a:pt x="0" y="1921799"/>
                    <a:pt x="0" y="1910624"/>
                  </a:cubicBezTo>
                  <a:lnTo>
                    <a:pt x="0" y="42134"/>
                  </a:lnTo>
                  <a:cubicBezTo>
                    <a:pt x="0" y="30959"/>
                    <a:pt x="4439" y="20242"/>
                    <a:pt x="12341" y="12341"/>
                  </a:cubicBezTo>
                  <a:cubicBezTo>
                    <a:pt x="20242" y="4439"/>
                    <a:pt x="30959" y="0"/>
                    <a:pt x="42134" y="0"/>
                  </a:cubicBezTo>
                  <a:close/>
                </a:path>
              </a:pathLst>
            </a:custGeom>
            <a:solidFill>
              <a:srgbClr val="487307"/>
            </a:solidFill>
            <a:ln w="38100" cap="rnd">
              <a:solidFill>
                <a:srgbClr val="FFFFFF"/>
              </a:solidFill>
              <a:prstDash val="solid"/>
              <a:round/>
            </a:ln>
          </p:spPr>
          <p:txBody>
            <a:bodyPr/>
            <a:lstStyle/>
            <a:p>
              <a:endParaRPr lang="en-US"/>
            </a:p>
          </p:txBody>
        </p:sp>
        <p:sp>
          <p:nvSpPr>
            <p:cNvPr id="5" name="TextBox 5"/>
            <p:cNvSpPr txBox="1"/>
            <p:nvPr/>
          </p:nvSpPr>
          <p:spPr>
            <a:xfrm>
              <a:off x="0" y="-38100"/>
              <a:ext cx="1306647" cy="1990858"/>
            </a:xfrm>
            <a:prstGeom prst="rect">
              <a:avLst/>
            </a:prstGeom>
          </p:spPr>
          <p:txBody>
            <a:bodyPr lIns="50800" tIns="50800" rIns="50800" bIns="50800" rtlCol="0" anchor="ctr"/>
            <a:lstStyle/>
            <a:p>
              <a:pPr algn="ctr">
                <a:lnSpc>
                  <a:spcPts val="2659"/>
                </a:lnSpc>
              </a:pPr>
              <a:endParaRPr dirty="0"/>
            </a:p>
          </p:txBody>
        </p:sp>
      </p:grpSp>
      <p:grpSp>
        <p:nvGrpSpPr>
          <p:cNvPr id="6" name="Group 6"/>
          <p:cNvGrpSpPr/>
          <p:nvPr/>
        </p:nvGrpSpPr>
        <p:grpSpPr>
          <a:xfrm>
            <a:off x="6545375" y="2108844"/>
            <a:ext cx="4961174" cy="7414378"/>
            <a:chOff x="0" y="0"/>
            <a:chExt cx="1306647" cy="1952758"/>
          </a:xfrm>
        </p:grpSpPr>
        <p:sp>
          <p:nvSpPr>
            <p:cNvPr id="7" name="Freeform 7"/>
            <p:cNvSpPr/>
            <p:nvPr/>
          </p:nvSpPr>
          <p:spPr>
            <a:xfrm>
              <a:off x="0" y="0"/>
              <a:ext cx="1306647" cy="1952758"/>
            </a:xfrm>
            <a:custGeom>
              <a:avLst/>
              <a:gdLst/>
              <a:ahLst/>
              <a:cxnLst/>
              <a:rect l="l" t="t" r="r" b="b"/>
              <a:pathLst>
                <a:path w="1306647" h="1952758">
                  <a:moveTo>
                    <a:pt x="42134" y="0"/>
                  </a:moveTo>
                  <a:lnTo>
                    <a:pt x="1264513" y="0"/>
                  </a:lnTo>
                  <a:cubicBezTo>
                    <a:pt x="1275688" y="0"/>
                    <a:pt x="1286405" y="4439"/>
                    <a:pt x="1294306" y="12341"/>
                  </a:cubicBezTo>
                  <a:cubicBezTo>
                    <a:pt x="1302208" y="20242"/>
                    <a:pt x="1306647" y="30959"/>
                    <a:pt x="1306647" y="42134"/>
                  </a:cubicBezTo>
                  <a:lnTo>
                    <a:pt x="1306647" y="1910624"/>
                  </a:lnTo>
                  <a:cubicBezTo>
                    <a:pt x="1306647" y="1921799"/>
                    <a:pt x="1302208" y="1932516"/>
                    <a:pt x="1294306" y="1940417"/>
                  </a:cubicBezTo>
                  <a:cubicBezTo>
                    <a:pt x="1286405" y="1948319"/>
                    <a:pt x="1275688" y="1952758"/>
                    <a:pt x="1264513" y="1952758"/>
                  </a:cubicBezTo>
                  <a:lnTo>
                    <a:pt x="42134" y="1952758"/>
                  </a:lnTo>
                  <a:cubicBezTo>
                    <a:pt x="30959" y="1952758"/>
                    <a:pt x="20242" y="1948319"/>
                    <a:pt x="12341" y="1940417"/>
                  </a:cubicBezTo>
                  <a:cubicBezTo>
                    <a:pt x="4439" y="1932516"/>
                    <a:pt x="0" y="1921799"/>
                    <a:pt x="0" y="1910624"/>
                  </a:cubicBezTo>
                  <a:lnTo>
                    <a:pt x="0" y="42134"/>
                  </a:lnTo>
                  <a:cubicBezTo>
                    <a:pt x="0" y="30959"/>
                    <a:pt x="4439" y="20242"/>
                    <a:pt x="12341" y="12341"/>
                  </a:cubicBezTo>
                  <a:cubicBezTo>
                    <a:pt x="20242" y="4439"/>
                    <a:pt x="30959" y="0"/>
                    <a:pt x="42134" y="0"/>
                  </a:cubicBezTo>
                  <a:close/>
                </a:path>
              </a:pathLst>
            </a:custGeom>
            <a:solidFill>
              <a:srgbClr val="133D31"/>
            </a:solidFill>
            <a:ln w="38100" cap="rnd">
              <a:solidFill>
                <a:srgbClr val="FFFFFF"/>
              </a:solidFill>
              <a:prstDash val="solid"/>
              <a:round/>
            </a:ln>
          </p:spPr>
          <p:txBody>
            <a:bodyPr/>
            <a:lstStyle/>
            <a:p>
              <a:endParaRPr lang="en-US"/>
            </a:p>
          </p:txBody>
        </p:sp>
        <p:sp>
          <p:nvSpPr>
            <p:cNvPr id="8" name="TextBox 8"/>
            <p:cNvSpPr txBox="1"/>
            <p:nvPr/>
          </p:nvSpPr>
          <p:spPr>
            <a:xfrm>
              <a:off x="0" y="-38100"/>
              <a:ext cx="1306647" cy="1990858"/>
            </a:xfrm>
            <a:prstGeom prst="rect">
              <a:avLst/>
            </a:prstGeom>
          </p:spPr>
          <p:txBody>
            <a:bodyPr lIns="50800" tIns="50800" rIns="50800" bIns="50800" rtlCol="0" anchor="ctr"/>
            <a:lstStyle/>
            <a:p>
              <a:pPr algn="ctr">
                <a:lnSpc>
                  <a:spcPts val="2659"/>
                </a:lnSpc>
              </a:pPr>
              <a:endParaRPr dirty="0"/>
            </a:p>
          </p:txBody>
        </p:sp>
      </p:grpSp>
      <p:grpSp>
        <p:nvGrpSpPr>
          <p:cNvPr id="9" name="Group 9"/>
          <p:cNvGrpSpPr/>
          <p:nvPr/>
        </p:nvGrpSpPr>
        <p:grpSpPr>
          <a:xfrm>
            <a:off x="12190470" y="2108844"/>
            <a:ext cx="4961174" cy="7414378"/>
            <a:chOff x="0" y="0"/>
            <a:chExt cx="1306647" cy="1952758"/>
          </a:xfrm>
        </p:grpSpPr>
        <p:sp>
          <p:nvSpPr>
            <p:cNvPr id="10" name="Freeform 10"/>
            <p:cNvSpPr/>
            <p:nvPr/>
          </p:nvSpPr>
          <p:spPr>
            <a:xfrm>
              <a:off x="0" y="0"/>
              <a:ext cx="1306647" cy="1952758"/>
            </a:xfrm>
            <a:custGeom>
              <a:avLst/>
              <a:gdLst/>
              <a:ahLst/>
              <a:cxnLst/>
              <a:rect l="l" t="t" r="r" b="b"/>
              <a:pathLst>
                <a:path w="1306647" h="1952758">
                  <a:moveTo>
                    <a:pt x="42134" y="0"/>
                  </a:moveTo>
                  <a:lnTo>
                    <a:pt x="1264513" y="0"/>
                  </a:lnTo>
                  <a:cubicBezTo>
                    <a:pt x="1275688" y="0"/>
                    <a:pt x="1286405" y="4439"/>
                    <a:pt x="1294306" y="12341"/>
                  </a:cubicBezTo>
                  <a:cubicBezTo>
                    <a:pt x="1302208" y="20242"/>
                    <a:pt x="1306647" y="30959"/>
                    <a:pt x="1306647" y="42134"/>
                  </a:cubicBezTo>
                  <a:lnTo>
                    <a:pt x="1306647" y="1910624"/>
                  </a:lnTo>
                  <a:cubicBezTo>
                    <a:pt x="1306647" y="1921799"/>
                    <a:pt x="1302208" y="1932516"/>
                    <a:pt x="1294306" y="1940417"/>
                  </a:cubicBezTo>
                  <a:cubicBezTo>
                    <a:pt x="1286405" y="1948319"/>
                    <a:pt x="1275688" y="1952758"/>
                    <a:pt x="1264513" y="1952758"/>
                  </a:cubicBezTo>
                  <a:lnTo>
                    <a:pt x="42134" y="1952758"/>
                  </a:lnTo>
                  <a:cubicBezTo>
                    <a:pt x="30959" y="1952758"/>
                    <a:pt x="20242" y="1948319"/>
                    <a:pt x="12341" y="1940417"/>
                  </a:cubicBezTo>
                  <a:cubicBezTo>
                    <a:pt x="4439" y="1932516"/>
                    <a:pt x="0" y="1921799"/>
                    <a:pt x="0" y="1910624"/>
                  </a:cubicBezTo>
                  <a:lnTo>
                    <a:pt x="0" y="42134"/>
                  </a:lnTo>
                  <a:cubicBezTo>
                    <a:pt x="0" y="30959"/>
                    <a:pt x="4439" y="20242"/>
                    <a:pt x="12341" y="12341"/>
                  </a:cubicBezTo>
                  <a:cubicBezTo>
                    <a:pt x="20242" y="4439"/>
                    <a:pt x="30959" y="0"/>
                    <a:pt x="42134" y="0"/>
                  </a:cubicBezTo>
                  <a:close/>
                </a:path>
              </a:pathLst>
            </a:custGeom>
            <a:solidFill>
              <a:srgbClr val="487307"/>
            </a:solidFill>
            <a:ln w="38100" cap="rnd">
              <a:solidFill>
                <a:srgbClr val="FFFFFF"/>
              </a:solidFill>
              <a:prstDash val="solid"/>
              <a:round/>
            </a:ln>
          </p:spPr>
          <p:txBody>
            <a:bodyPr/>
            <a:lstStyle/>
            <a:p>
              <a:endParaRPr lang="en-US"/>
            </a:p>
          </p:txBody>
        </p:sp>
        <p:sp>
          <p:nvSpPr>
            <p:cNvPr id="11" name="TextBox 11"/>
            <p:cNvSpPr txBox="1"/>
            <p:nvPr/>
          </p:nvSpPr>
          <p:spPr>
            <a:xfrm>
              <a:off x="0" y="-38100"/>
              <a:ext cx="1306647" cy="1990858"/>
            </a:xfrm>
            <a:prstGeom prst="rect">
              <a:avLst/>
            </a:prstGeom>
          </p:spPr>
          <p:txBody>
            <a:bodyPr lIns="50800" tIns="50800" rIns="50800" bIns="50800" rtlCol="0" anchor="ctr"/>
            <a:lstStyle/>
            <a:p>
              <a:pPr algn="l">
                <a:lnSpc>
                  <a:spcPts val="2659"/>
                </a:lnSpc>
              </a:pPr>
              <a:endParaRPr dirty="0"/>
            </a:p>
          </p:txBody>
        </p:sp>
      </p:grpSp>
      <p:grpSp>
        <p:nvGrpSpPr>
          <p:cNvPr id="12" name="Group 12"/>
          <p:cNvGrpSpPr/>
          <p:nvPr/>
        </p:nvGrpSpPr>
        <p:grpSpPr>
          <a:xfrm>
            <a:off x="2608225" y="-9979158"/>
            <a:ext cx="12717783" cy="12875374"/>
            <a:chOff x="0" y="0"/>
            <a:chExt cx="3349539" cy="3391045"/>
          </a:xfrm>
        </p:grpSpPr>
        <p:sp>
          <p:nvSpPr>
            <p:cNvPr id="13" name="Freeform 13"/>
            <p:cNvSpPr/>
            <p:nvPr/>
          </p:nvSpPr>
          <p:spPr>
            <a:xfrm>
              <a:off x="0" y="0"/>
              <a:ext cx="3349539" cy="3391045"/>
            </a:xfrm>
            <a:custGeom>
              <a:avLst/>
              <a:gdLst/>
              <a:ahLst/>
              <a:cxnLst/>
              <a:rect l="l" t="t" r="r" b="b"/>
              <a:pathLst>
                <a:path w="3349539" h="3391045">
                  <a:moveTo>
                    <a:pt x="29220" y="0"/>
                  </a:moveTo>
                  <a:lnTo>
                    <a:pt x="3320319" y="0"/>
                  </a:lnTo>
                  <a:cubicBezTo>
                    <a:pt x="3328069" y="0"/>
                    <a:pt x="3335501" y="3079"/>
                    <a:pt x="3340981" y="8558"/>
                  </a:cubicBezTo>
                  <a:cubicBezTo>
                    <a:pt x="3346461" y="14038"/>
                    <a:pt x="3349539" y="21470"/>
                    <a:pt x="3349539" y="29220"/>
                  </a:cubicBezTo>
                  <a:lnTo>
                    <a:pt x="3349539" y="3361825"/>
                  </a:lnTo>
                  <a:cubicBezTo>
                    <a:pt x="3349539" y="3377963"/>
                    <a:pt x="3336457" y="3391045"/>
                    <a:pt x="3320319" y="3391045"/>
                  </a:cubicBezTo>
                  <a:lnTo>
                    <a:pt x="29220" y="3391045"/>
                  </a:lnTo>
                  <a:cubicBezTo>
                    <a:pt x="21470" y="3391045"/>
                    <a:pt x="14038" y="3387966"/>
                    <a:pt x="8558" y="3382487"/>
                  </a:cubicBezTo>
                  <a:cubicBezTo>
                    <a:pt x="3079" y="3377007"/>
                    <a:pt x="0" y="3369575"/>
                    <a:pt x="0" y="3361825"/>
                  </a:cubicBezTo>
                  <a:lnTo>
                    <a:pt x="0" y="29220"/>
                  </a:lnTo>
                  <a:cubicBezTo>
                    <a:pt x="0" y="13082"/>
                    <a:pt x="13082" y="0"/>
                    <a:pt x="29220" y="0"/>
                  </a:cubicBezTo>
                  <a:close/>
                </a:path>
              </a:pathLst>
            </a:custGeom>
            <a:solidFill>
              <a:srgbClr val="E18417"/>
            </a:solidFill>
            <a:ln cap="rnd">
              <a:noFill/>
              <a:prstDash val="solid"/>
              <a:round/>
            </a:ln>
          </p:spPr>
          <p:txBody>
            <a:bodyPr/>
            <a:lstStyle/>
            <a:p>
              <a:endParaRPr lang="en-US"/>
            </a:p>
          </p:txBody>
        </p:sp>
        <p:sp>
          <p:nvSpPr>
            <p:cNvPr id="14" name="TextBox 14"/>
            <p:cNvSpPr txBox="1"/>
            <p:nvPr/>
          </p:nvSpPr>
          <p:spPr>
            <a:xfrm>
              <a:off x="0" y="-38100"/>
              <a:ext cx="3349539" cy="3429145"/>
            </a:xfrm>
            <a:prstGeom prst="rect">
              <a:avLst/>
            </a:prstGeom>
          </p:spPr>
          <p:txBody>
            <a:bodyPr lIns="50800" tIns="50800" rIns="50800" bIns="50800" rtlCol="0" anchor="ctr"/>
            <a:lstStyle/>
            <a:p>
              <a:pPr algn="ctr">
                <a:lnSpc>
                  <a:spcPts val="2659"/>
                </a:lnSpc>
              </a:pPr>
              <a:endParaRPr dirty="0"/>
            </a:p>
          </p:txBody>
        </p:sp>
      </p:grpSp>
      <p:sp>
        <p:nvSpPr>
          <p:cNvPr id="15" name="TextBox 15"/>
          <p:cNvSpPr txBox="1"/>
          <p:nvPr/>
        </p:nvSpPr>
        <p:spPr>
          <a:xfrm>
            <a:off x="2698923" y="584077"/>
            <a:ext cx="12980852" cy="1950189"/>
          </a:xfrm>
          <a:prstGeom prst="rect">
            <a:avLst/>
          </a:prstGeom>
        </p:spPr>
        <p:txBody>
          <a:bodyPr lIns="0" tIns="0" rIns="0" bIns="0" rtlCol="0" anchor="t">
            <a:spAutoFit/>
          </a:bodyPr>
          <a:lstStyle/>
          <a:p>
            <a:pPr algn="ctr">
              <a:lnSpc>
                <a:spcPts val="7425"/>
              </a:lnSpc>
            </a:pPr>
            <a:r>
              <a:rPr lang="en-US" sz="7984" b="1" dirty="0">
                <a:solidFill>
                  <a:srgbClr val="FFFAF5"/>
                </a:solidFill>
                <a:latin typeface="Garet Bold"/>
                <a:ea typeface="Garet Bold"/>
                <a:cs typeface="Garet Bold"/>
                <a:sym typeface="Garet Bold"/>
              </a:rPr>
              <a:t>Upcoming </a:t>
            </a:r>
          </a:p>
          <a:p>
            <a:pPr algn="ctr">
              <a:lnSpc>
                <a:spcPts val="7425"/>
              </a:lnSpc>
            </a:pPr>
            <a:r>
              <a:rPr lang="en-US" sz="7984" dirty="0">
                <a:solidFill>
                  <a:srgbClr val="FFFAF5"/>
                </a:solidFill>
                <a:latin typeface="Garet"/>
                <a:ea typeface="Garet"/>
                <a:cs typeface="Garet"/>
                <a:sym typeface="Garet"/>
              </a:rPr>
              <a:t>Legislative Changes</a:t>
            </a:r>
          </a:p>
        </p:txBody>
      </p:sp>
      <p:sp>
        <p:nvSpPr>
          <p:cNvPr id="16" name="TextBox 16"/>
          <p:cNvSpPr txBox="1"/>
          <p:nvPr/>
        </p:nvSpPr>
        <p:spPr>
          <a:xfrm>
            <a:off x="1353752" y="3091294"/>
            <a:ext cx="4489717" cy="1295838"/>
          </a:xfrm>
          <a:prstGeom prst="rect">
            <a:avLst/>
          </a:prstGeom>
        </p:spPr>
        <p:txBody>
          <a:bodyPr lIns="0" tIns="0" rIns="0" bIns="0" rtlCol="0" anchor="t">
            <a:spAutoFit/>
          </a:bodyPr>
          <a:lstStyle/>
          <a:p>
            <a:pPr algn="ctr">
              <a:lnSpc>
                <a:spcPts val="3370"/>
              </a:lnSpc>
            </a:pPr>
            <a:r>
              <a:rPr lang="en-US" sz="3623" b="1" dirty="0">
                <a:solidFill>
                  <a:srgbClr val="FFFAF5"/>
                </a:solidFill>
                <a:latin typeface="Garet Bold"/>
                <a:ea typeface="Garet Bold"/>
                <a:cs typeface="Garet Bold"/>
                <a:sym typeface="Garet Bold"/>
              </a:rPr>
              <a:t>Immigration and Inspection Expansion</a:t>
            </a:r>
          </a:p>
        </p:txBody>
      </p:sp>
      <p:sp>
        <p:nvSpPr>
          <p:cNvPr id="17" name="TextBox 17"/>
          <p:cNvSpPr txBox="1"/>
          <p:nvPr/>
        </p:nvSpPr>
        <p:spPr>
          <a:xfrm>
            <a:off x="7256720" y="3248273"/>
            <a:ext cx="3774560" cy="1714938"/>
          </a:xfrm>
          <a:prstGeom prst="rect">
            <a:avLst/>
          </a:prstGeom>
        </p:spPr>
        <p:txBody>
          <a:bodyPr lIns="0" tIns="0" rIns="0" bIns="0" rtlCol="0" anchor="t">
            <a:spAutoFit/>
          </a:bodyPr>
          <a:lstStyle/>
          <a:p>
            <a:pPr algn="ctr">
              <a:lnSpc>
                <a:spcPts val="3370"/>
              </a:lnSpc>
            </a:pPr>
            <a:r>
              <a:rPr lang="en-US" sz="3623" b="1" dirty="0">
                <a:solidFill>
                  <a:srgbClr val="FFFAF5"/>
                </a:solidFill>
                <a:latin typeface="Garet Bold"/>
                <a:ea typeface="Garet Bold"/>
                <a:cs typeface="Garet Bold"/>
                <a:sym typeface="Garet Bold"/>
              </a:rPr>
              <a:t>Station Upgrades and Vehicle Replacement</a:t>
            </a:r>
          </a:p>
        </p:txBody>
      </p:sp>
      <p:sp>
        <p:nvSpPr>
          <p:cNvPr id="18" name="TextBox 18"/>
          <p:cNvSpPr txBox="1"/>
          <p:nvPr/>
        </p:nvSpPr>
        <p:spPr>
          <a:xfrm>
            <a:off x="1791938" y="4515536"/>
            <a:ext cx="3613345" cy="4891756"/>
          </a:xfrm>
          <a:prstGeom prst="rect">
            <a:avLst/>
          </a:prstGeom>
        </p:spPr>
        <p:txBody>
          <a:bodyPr lIns="0" tIns="0" rIns="0" bIns="0" rtlCol="0" anchor="t">
            <a:spAutoFit/>
          </a:bodyPr>
          <a:lstStyle/>
          <a:p>
            <a:pPr marL="481745" lvl="1" indent="-240872" algn="l">
              <a:lnSpc>
                <a:spcPts val="2409"/>
              </a:lnSpc>
              <a:buFont typeface="Arial"/>
              <a:buChar char="•"/>
            </a:pPr>
            <a:r>
              <a:rPr lang="en-US" sz="2231" dirty="0">
                <a:solidFill>
                  <a:srgbClr val="FFFAF5"/>
                </a:solidFill>
                <a:latin typeface="Garet"/>
                <a:ea typeface="Garet"/>
                <a:cs typeface="Garet"/>
                <a:sym typeface="Garet"/>
              </a:rPr>
              <a:t>New 231 Station Construction expands OALE patrol area in the West part of the State.</a:t>
            </a:r>
          </a:p>
          <a:p>
            <a:pPr marL="481745" lvl="1" indent="-240872" algn="l">
              <a:lnSpc>
                <a:spcPts val="2409"/>
              </a:lnSpc>
              <a:buFont typeface="Arial"/>
              <a:buChar char="•"/>
            </a:pPr>
            <a:r>
              <a:rPr lang="en-US" sz="2231" dirty="0">
                <a:solidFill>
                  <a:srgbClr val="FFFAF5"/>
                </a:solidFill>
                <a:latin typeface="Garet"/>
                <a:ea typeface="Garet"/>
                <a:cs typeface="Garet"/>
                <a:sym typeface="Garet"/>
              </a:rPr>
              <a:t>Increase in sworn law enforcement positions to increase coverage in and around the new station area.</a:t>
            </a:r>
          </a:p>
          <a:p>
            <a:pPr marL="481745" lvl="1" indent="-240872" algn="l">
              <a:lnSpc>
                <a:spcPts val="2409"/>
              </a:lnSpc>
              <a:buFont typeface="Arial"/>
              <a:buChar char="•"/>
            </a:pPr>
            <a:r>
              <a:rPr lang="en-US" sz="2231" dirty="0">
                <a:solidFill>
                  <a:srgbClr val="FFFAF5"/>
                </a:solidFill>
                <a:latin typeface="Garet"/>
                <a:ea typeface="Garet"/>
                <a:cs typeface="Garet"/>
                <a:sym typeface="Garet"/>
              </a:rPr>
              <a:t>Addition of LPRs and temporary inspection pads at border and remote locations.</a:t>
            </a:r>
          </a:p>
        </p:txBody>
      </p:sp>
      <p:sp>
        <p:nvSpPr>
          <p:cNvPr id="19" name="TextBox 19"/>
          <p:cNvSpPr txBox="1"/>
          <p:nvPr/>
        </p:nvSpPr>
        <p:spPr>
          <a:xfrm>
            <a:off x="7209555" y="5248961"/>
            <a:ext cx="3959589" cy="3367756"/>
          </a:xfrm>
          <a:prstGeom prst="rect">
            <a:avLst/>
          </a:prstGeom>
        </p:spPr>
        <p:txBody>
          <a:bodyPr lIns="0" tIns="0" rIns="0" bIns="0" rtlCol="0" anchor="t">
            <a:spAutoFit/>
          </a:bodyPr>
          <a:lstStyle/>
          <a:p>
            <a:pPr marL="481745" lvl="1" indent="-240872" algn="l">
              <a:lnSpc>
                <a:spcPts val="2409"/>
              </a:lnSpc>
              <a:buFont typeface="Arial"/>
              <a:buChar char="•"/>
            </a:pPr>
            <a:r>
              <a:rPr lang="en-US" sz="2231" dirty="0">
                <a:solidFill>
                  <a:srgbClr val="FFFAF5"/>
                </a:solidFill>
                <a:latin typeface="Garet"/>
                <a:ea typeface="Garet"/>
                <a:cs typeface="Garet"/>
                <a:sym typeface="Garet"/>
              </a:rPr>
              <a:t>Funding to complete pivotal repairs and upgrades such upgraded station lighting for safety and HVAC system for training facility.</a:t>
            </a:r>
          </a:p>
          <a:p>
            <a:pPr marL="481745" lvl="1" indent="-240872" algn="l">
              <a:lnSpc>
                <a:spcPts val="2409"/>
              </a:lnSpc>
              <a:buFont typeface="Arial"/>
              <a:buChar char="•"/>
            </a:pPr>
            <a:r>
              <a:rPr lang="en-US" sz="2231" dirty="0">
                <a:solidFill>
                  <a:srgbClr val="FFFAF5"/>
                </a:solidFill>
                <a:latin typeface="Garet"/>
                <a:ea typeface="Garet"/>
                <a:cs typeface="Garet"/>
                <a:sym typeface="Garet"/>
              </a:rPr>
              <a:t>Funding to replace vehicles and provide additional vehicles to sworn personnel.</a:t>
            </a:r>
          </a:p>
        </p:txBody>
      </p:sp>
      <p:sp>
        <p:nvSpPr>
          <p:cNvPr id="20" name="TextBox 20"/>
          <p:cNvSpPr txBox="1"/>
          <p:nvPr/>
        </p:nvSpPr>
        <p:spPr>
          <a:xfrm>
            <a:off x="12763849" y="3091294"/>
            <a:ext cx="4058608" cy="876738"/>
          </a:xfrm>
          <a:prstGeom prst="rect">
            <a:avLst/>
          </a:prstGeom>
        </p:spPr>
        <p:txBody>
          <a:bodyPr lIns="0" tIns="0" rIns="0" bIns="0" rtlCol="0" anchor="t">
            <a:spAutoFit/>
          </a:bodyPr>
          <a:lstStyle/>
          <a:p>
            <a:pPr algn="ctr">
              <a:lnSpc>
                <a:spcPts val="3370"/>
              </a:lnSpc>
            </a:pPr>
            <a:r>
              <a:rPr lang="en-US" sz="3623" b="1" dirty="0">
                <a:solidFill>
                  <a:srgbClr val="FFFAF5"/>
                </a:solidFill>
                <a:latin typeface="Garet Bold"/>
                <a:ea typeface="Garet Bold"/>
                <a:cs typeface="Garet Bold"/>
                <a:sym typeface="Garet Bold"/>
              </a:rPr>
              <a:t>New Specialty Sworn Positions</a:t>
            </a:r>
          </a:p>
        </p:txBody>
      </p:sp>
      <p:sp>
        <p:nvSpPr>
          <p:cNvPr id="21" name="TextBox 21"/>
          <p:cNvSpPr txBox="1"/>
          <p:nvPr/>
        </p:nvSpPr>
        <p:spPr>
          <a:xfrm>
            <a:off x="12763849" y="4091857"/>
            <a:ext cx="3959589" cy="5196556"/>
          </a:xfrm>
          <a:prstGeom prst="rect">
            <a:avLst/>
          </a:prstGeom>
        </p:spPr>
        <p:txBody>
          <a:bodyPr lIns="0" tIns="0" rIns="0" bIns="0" rtlCol="0" anchor="t">
            <a:spAutoFit/>
          </a:bodyPr>
          <a:lstStyle/>
          <a:p>
            <a:pPr marL="481745" lvl="1" indent="-240872" algn="l">
              <a:lnSpc>
                <a:spcPts val="2409"/>
              </a:lnSpc>
              <a:buFont typeface="Arial"/>
              <a:buChar char="•"/>
            </a:pPr>
            <a:r>
              <a:rPr lang="en-US" sz="2231" dirty="0">
                <a:solidFill>
                  <a:srgbClr val="FFFAF5"/>
                </a:solidFill>
                <a:latin typeface="Garet"/>
                <a:ea typeface="Garet"/>
                <a:cs typeface="Garet"/>
                <a:sym typeface="Garet"/>
              </a:rPr>
              <a:t>Addition of K9 positions to increase detection and protection at interdiction stations.</a:t>
            </a:r>
          </a:p>
          <a:p>
            <a:pPr marL="481745" lvl="1" indent="-240872" algn="l">
              <a:lnSpc>
                <a:spcPts val="2409"/>
              </a:lnSpc>
              <a:buFont typeface="Arial"/>
              <a:buChar char="•"/>
            </a:pPr>
            <a:r>
              <a:rPr lang="en-US" sz="2231" dirty="0">
                <a:solidFill>
                  <a:srgbClr val="FFFAF5"/>
                </a:solidFill>
                <a:latin typeface="Garet"/>
                <a:ea typeface="Garet"/>
                <a:cs typeface="Garet"/>
                <a:sym typeface="Garet"/>
              </a:rPr>
              <a:t>Reinstatement of CARL positions to increase protection of state forests and assist FFS with investigations.</a:t>
            </a:r>
          </a:p>
          <a:p>
            <a:pPr marL="481745" lvl="1" indent="-240872" algn="l">
              <a:lnSpc>
                <a:spcPts val="2409"/>
              </a:lnSpc>
              <a:buFont typeface="Arial"/>
              <a:buChar char="•"/>
            </a:pPr>
            <a:r>
              <a:rPr lang="en-US" sz="2231" dirty="0">
                <a:solidFill>
                  <a:srgbClr val="FFFAF5"/>
                </a:solidFill>
                <a:latin typeface="Garet"/>
                <a:ea typeface="Garet"/>
                <a:cs typeface="Garet"/>
                <a:sym typeface="Garet"/>
              </a:rPr>
              <a:t>Additional administrative positions to increase efficiency in recruitment and hiring timeframes and provide crucial support.</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9064" y="3009900"/>
            <a:ext cx="18966128" cy="8757958"/>
            <a:chOff x="0" y="0"/>
            <a:chExt cx="4995194" cy="2306623"/>
          </a:xfrm>
        </p:grpSpPr>
        <p:sp>
          <p:nvSpPr>
            <p:cNvPr id="3" name="Freeform 3"/>
            <p:cNvSpPr/>
            <p:nvPr/>
          </p:nvSpPr>
          <p:spPr>
            <a:xfrm>
              <a:off x="0" y="0"/>
              <a:ext cx="4995194" cy="2306623"/>
            </a:xfrm>
            <a:custGeom>
              <a:avLst/>
              <a:gdLst/>
              <a:ahLst/>
              <a:cxnLst/>
              <a:rect l="l" t="t" r="r" b="b"/>
              <a:pathLst>
                <a:path w="4995194" h="2306623">
                  <a:moveTo>
                    <a:pt x="0" y="0"/>
                  </a:moveTo>
                  <a:lnTo>
                    <a:pt x="4995194" y="0"/>
                  </a:lnTo>
                  <a:lnTo>
                    <a:pt x="4995194" y="2306623"/>
                  </a:lnTo>
                  <a:lnTo>
                    <a:pt x="0" y="2306623"/>
                  </a:lnTo>
                  <a:close/>
                </a:path>
              </a:pathLst>
            </a:custGeom>
            <a:solidFill>
              <a:srgbClr val="FFEEBF">
                <a:alpha val="26667"/>
              </a:srgbClr>
            </a:solidFill>
          </p:spPr>
          <p:txBody>
            <a:bodyPr/>
            <a:lstStyle/>
            <a:p>
              <a:endParaRPr lang="en-US"/>
            </a:p>
          </p:txBody>
        </p:sp>
        <p:sp>
          <p:nvSpPr>
            <p:cNvPr id="4" name="TextBox 4"/>
            <p:cNvSpPr txBox="1"/>
            <p:nvPr/>
          </p:nvSpPr>
          <p:spPr>
            <a:xfrm>
              <a:off x="0" y="-38100"/>
              <a:ext cx="4995194" cy="2344723"/>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1028700" y="5309722"/>
            <a:ext cx="7801221" cy="678128"/>
            <a:chOff x="0" y="0"/>
            <a:chExt cx="10401628" cy="904170"/>
          </a:xfrm>
        </p:grpSpPr>
        <p:grpSp>
          <p:nvGrpSpPr>
            <p:cNvPr id="6" name="Group 6"/>
            <p:cNvGrpSpPr/>
            <p:nvPr/>
          </p:nvGrpSpPr>
          <p:grpSpPr>
            <a:xfrm>
              <a:off x="0" y="0"/>
              <a:ext cx="904170" cy="904170"/>
              <a:chOff x="0" y="0"/>
              <a:chExt cx="178601" cy="178601"/>
            </a:xfrm>
          </p:grpSpPr>
          <p:sp>
            <p:nvSpPr>
              <p:cNvPr id="7" name="Freeform 7"/>
              <p:cNvSpPr/>
              <p:nvPr/>
            </p:nvSpPr>
            <p:spPr>
              <a:xfrm>
                <a:off x="0" y="0"/>
                <a:ext cx="178601" cy="178601"/>
              </a:xfrm>
              <a:custGeom>
                <a:avLst/>
                <a:gdLst/>
                <a:ahLst/>
                <a:cxnLst/>
                <a:rect l="l" t="t" r="r" b="b"/>
                <a:pathLst>
                  <a:path w="178601" h="178601">
                    <a:moveTo>
                      <a:pt x="79916" y="0"/>
                    </a:moveTo>
                    <a:lnTo>
                      <a:pt x="98685" y="0"/>
                    </a:lnTo>
                    <a:cubicBezTo>
                      <a:pt x="119880" y="0"/>
                      <a:pt x="140207" y="8420"/>
                      <a:pt x="155195" y="23407"/>
                    </a:cubicBezTo>
                    <a:cubicBezTo>
                      <a:pt x="170182" y="38394"/>
                      <a:pt x="178601" y="58721"/>
                      <a:pt x="178601" y="79916"/>
                    </a:cubicBezTo>
                    <a:lnTo>
                      <a:pt x="178601" y="98685"/>
                    </a:lnTo>
                    <a:cubicBezTo>
                      <a:pt x="178601" y="119880"/>
                      <a:pt x="170182" y="140207"/>
                      <a:pt x="155195" y="155195"/>
                    </a:cubicBezTo>
                    <a:cubicBezTo>
                      <a:pt x="140207" y="170182"/>
                      <a:pt x="119880" y="178601"/>
                      <a:pt x="98685" y="178601"/>
                    </a:cubicBezTo>
                    <a:lnTo>
                      <a:pt x="79916" y="178601"/>
                    </a:lnTo>
                    <a:cubicBezTo>
                      <a:pt x="58721" y="178601"/>
                      <a:pt x="38394" y="170182"/>
                      <a:pt x="23407" y="155195"/>
                    </a:cubicBezTo>
                    <a:cubicBezTo>
                      <a:pt x="8420" y="140207"/>
                      <a:pt x="0" y="119880"/>
                      <a:pt x="0" y="98685"/>
                    </a:cubicBezTo>
                    <a:lnTo>
                      <a:pt x="0" y="79916"/>
                    </a:lnTo>
                    <a:cubicBezTo>
                      <a:pt x="0" y="58721"/>
                      <a:pt x="8420" y="38394"/>
                      <a:pt x="23407" y="23407"/>
                    </a:cubicBezTo>
                    <a:cubicBezTo>
                      <a:pt x="38394" y="8420"/>
                      <a:pt x="58721" y="0"/>
                      <a:pt x="79916" y="0"/>
                    </a:cubicBezTo>
                    <a:close/>
                  </a:path>
                </a:pathLst>
              </a:custGeom>
              <a:solidFill>
                <a:srgbClr val="B4C273"/>
              </a:solidFill>
              <a:ln cap="sq">
                <a:noFill/>
                <a:prstDash val="solid"/>
                <a:miter/>
              </a:ln>
            </p:spPr>
            <p:txBody>
              <a:bodyPr/>
              <a:lstStyle/>
              <a:p>
                <a:endParaRPr lang="en-US"/>
              </a:p>
            </p:txBody>
          </p:sp>
          <p:sp>
            <p:nvSpPr>
              <p:cNvPr id="8" name="TextBox 8"/>
              <p:cNvSpPr txBox="1"/>
              <p:nvPr/>
            </p:nvSpPr>
            <p:spPr>
              <a:xfrm>
                <a:off x="0" y="-38100"/>
                <a:ext cx="178601" cy="216701"/>
              </a:xfrm>
              <a:prstGeom prst="rect">
                <a:avLst/>
              </a:prstGeom>
            </p:spPr>
            <p:txBody>
              <a:bodyPr lIns="50800" tIns="50800" rIns="50800" bIns="50800" rtlCol="0" anchor="ctr"/>
              <a:lstStyle/>
              <a:p>
                <a:pPr algn="ctr">
                  <a:lnSpc>
                    <a:spcPts val="2659"/>
                  </a:lnSpc>
                </a:pPr>
                <a:endParaRPr dirty="0"/>
              </a:p>
            </p:txBody>
          </p:sp>
        </p:grpSp>
        <p:sp>
          <p:nvSpPr>
            <p:cNvPr id="9" name="Freeform 9"/>
            <p:cNvSpPr/>
            <p:nvPr/>
          </p:nvSpPr>
          <p:spPr>
            <a:xfrm>
              <a:off x="141422" y="221630"/>
              <a:ext cx="621326" cy="460911"/>
            </a:xfrm>
            <a:custGeom>
              <a:avLst/>
              <a:gdLst/>
              <a:ahLst/>
              <a:cxnLst/>
              <a:rect l="l" t="t" r="r" b="b"/>
              <a:pathLst>
                <a:path w="621326" h="460911">
                  <a:moveTo>
                    <a:pt x="0" y="0"/>
                  </a:moveTo>
                  <a:lnTo>
                    <a:pt x="621326" y="0"/>
                  </a:lnTo>
                  <a:lnTo>
                    <a:pt x="621326" y="460910"/>
                  </a:lnTo>
                  <a:lnTo>
                    <a:pt x="0" y="460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1526779" y="-123825"/>
              <a:ext cx="8874849" cy="972870"/>
            </a:xfrm>
            <a:prstGeom prst="rect">
              <a:avLst/>
            </a:prstGeom>
          </p:spPr>
          <p:txBody>
            <a:bodyPr lIns="0" tIns="0" rIns="0" bIns="0" rtlCol="0" anchor="t">
              <a:spAutoFit/>
            </a:bodyPr>
            <a:lstStyle/>
            <a:p>
              <a:pPr algn="l">
                <a:lnSpc>
                  <a:spcPts val="5851"/>
                </a:lnSpc>
                <a:spcBef>
                  <a:spcPct val="0"/>
                </a:spcBef>
              </a:pPr>
              <a:r>
                <a:rPr lang="en-US" sz="4179" dirty="0">
                  <a:solidFill>
                    <a:srgbClr val="487307"/>
                  </a:solidFill>
                  <a:latin typeface="Poppins"/>
                  <a:ea typeface="Poppins"/>
                  <a:cs typeface="Poppins"/>
                  <a:sym typeface="Poppins"/>
                </a:rPr>
                <a:t>Chemical</a:t>
              </a:r>
            </a:p>
          </p:txBody>
        </p:sp>
      </p:grpSp>
      <p:sp>
        <p:nvSpPr>
          <p:cNvPr id="11" name="Freeform 11"/>
          <p:cNvSpPr/>
          <p:nvPr/>
        </p:nvSpPr>
        <p:spPr>
          <a:xfrm>
            <a:off x="1028700" y="6225487"/>
            <a:ext cx="4552064" cy="3032813"/>
          </a:xfrm>
          <a:custGeom>
            <a:avLst/>
            <a:gdLst/>
            <a:ahLst/>
            <a:cxnLst/>
            <a:rect l="l" t="t" r="r" b="b"/>
            <a:pathLst>
              <a:path w="4552064" h="3032813">
                <a:moveTo>
                  <a:pt x="0" y="0"/>
                </a:moveTo>
                <a:lnTo>
                  <a:pt x="4552064" y="0"/>
                </a:lnTo>
                <a:lnTo>
                  <a:pt x="4552064" y="3032813"/>
                </a:lnTo>
                <a:lnTo>
                  <a:pt x="0" y="3032813"/>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1028700" y="1267127"/>
            <a:ext cx="16230600" cy="1220732"/>
          </a:xfrm>
          <a:prstGeom prst="rect">
            <a:avLst/>
          </a:prstGeom>
        </p:spPr>
        <p:txBody>
          <a:bodyPr lIns="0" tIns="0" rIns="0" bIns="0" rtlCol="0" anchor="t">
            <a:spAutoFit/>
          </a:bodyPr>
          <a:lstStyle/>
          <a:p>
            <a:pPr algn="l">
              <a:lnSpc>
                <a:spcPts val="4691"/>
              </a:lnSpc>
            </a:pPr>
            <a:r>
              <a:rPr lang="en-US" sz="5044" b="1" dirty="0">
                <a:solidFill>
                  <a:srgbClr val="70821F"/>
                </a:solidFill>
                <a:latin typeface="Garet Bold"/>
                <a:ea typeface="Garet Bold"/>
                <a:cs typeface="Garet Bold"/>
                <a:sym typeface="Garet Bold"/>
              </a:rPr>
              <a:t>Strengthening the Security and Resilience of United States Food and Agriculture</a:t>
            </a:r>
          </a:p>
        </p:txBody>
      </p:sp>
      <p:sp>
        <p:nvSpPr>
          <p:cNvPr id="13" name="TextBox 13"/>
          <p:cNvSpPr txBox="1"/>
          <p:nvPr/>
        </p:nvSpPr>
        <p:spPr>
          <a:xfrm>
            <a:off x="1028700" y="759244"/>
            <a:ext cx="13777991" cy="302906"/>
          </a:xfrm>
          <a:prstGeom prst="rect">
            <a:avLst/>
          </a:prstGeom>
        </p:spPr>
        <p:txBody>
          <a:bodyPr lIns="0" tIns="0" rIns="0" bIns="0" rtlCol="0" anchor="t">
            <a:spAutoFit/>
          </a:bodyPr>
          <a:lstStyle/>
          <a:p>
            <a:pPr algn="l">
              <a:lnSpc>
                <a:spcPts val="2273"/>
              </a:lnSpc>
            </a:pPr>
            <a:r>
              <a:rPr lang="en-US" sz="2444" dirty="0">
                <a:solidFill>
                  <a:srgbClr val="70821F"/>
                </a:solidFill>
                <a:latin typeface="Garet"/>
                <a:ea typeface="Garet"/>
                <a:cs typeface="Garet"/>
                <a:sym typeface="Garet"/>
              </a:rPr>
              <a:t>2022 issuance of National Security Memorandum 16 (NSM- 16) </a:t>
            </a:r>
          </a:p>
        </p:txBody>
      </p:sp>
      <p:sp>
        <p:nvSpPr>
          <p:cNvPr id="14" name="TextBox 14"/>
          <p:cNvSpPr txBox="1"/>
          <p:nvPr/>
        </p:nvSpPr>
        <p:spPr>
          <a:xfrm>
            <a:off x="1028700" y="3607414"/>
            <a:ext cx="16230600" cy="1497986"/>
          </a:xfrm>
          <a:prstGeom prst="rect">
            <a:avLst/>
          </a:prstGeom>
        </p:spPr>
        <p:txBody>
          <a:bodyPr lIns="0" tIns="0" rIns="0" bIns="0" rtlCol="0" anchor="t">
            <a:spAutoFit/>
          </a:bodyPr>
          <a:lstStyle/>
          <a:p>
            <a:pPr algn="l">
              <a:lnSpc>
                <a:spcPts val="3913"/>
              </a:lnSpc>
            </a:pPr>
            <a:r>
              <a:rPr lang="en-US" sz="3403" dirty="0">
                <a:solidFill>
                  <a:srgbClr val="000000"/>
                </a:solidFill>
                <a:latin typeface="Garet"/>
                <a:ea typeface="Garet"/>
                <a:cs typeface="Garet"/>
                <a:sym typeface="Garet"/>
              </a:rPr>
              <a:t>Critical infrastructure dependencies exist between the Food and Agriculture Sector and the following:</a:t>
            </a:r>
          </a:p>
          <a:p>
            <a:pPr algn="l">
              <a:lnSpc>
                <a:spcPts val="3913"/>
              </a:lnSpc>
            </a:pPr>
            <a:endParaRPr lang="en-US" sz="3403" dirty="0">
              <a:solidFill>
                <a:srgbClr val="000000"/>
              </a:solidFill>
              <a:latin typeface="Garet"/>
              <a:ea typeface="Garet"/>
              <a:cs typeface="Garet"/>
              <a:sym typeface="Garet"/>
            </a:endParaRPr>
          </a:p>
        </p:txBody>
      </p:sp>
      <p:sp>
        <p:nvSpPr>
          <p:cNvPr id="15" name="TextBox 15"/>
          <p:cNvSpPr txBox="1"/>
          <p:nvPr/>
        </p:nvSpPr>
        <p:spPr>
          <a:xfrm>
            <a:off x="5723147" y="5271622"/>
            <a:ext cx="11536153" cy="3894592"/>
          </a:xfrm>
          <a:prstGeom prst="rect">
            <a:avLst/>
          </a:prstGeom>
        </p:spPr>
        <p:txBody>
          <a:bodyPr lIns="0" tIns="0" rIns="0" bIns="0" rtlCol="0" anchor="t">
            <a:spAutoFit/>
          </a:bodyPr>
          <a:lstStyle/>
          <a:p>
            <a:pPr marL="518157" lvl="1" indent="-259078" algn="l">
              <a:lnSpc>
                <a:spcPts val="3359"/>
              </a:lnSpc>
              <a:buFont typeface="Arial"/>
              <a:buChar char="•"/>
            </a:pPr>
            <a:r>
              <a:rPr lang="en-US" sz="2399" dirty="0">
                <a:solidFill>
                  <a:srgbClr val="000000"/>
                </a:solidFill>
                <a:latin typeface="Canva Sans"/>
                <a:ea typeface="Canva Sans"/>
                <a:cs typeface="Canva Sans"/>
                <a:sym typeface="Canva Sans"/>
              </a:rPr>
              <a:t>Includes fertilizers, pesticides used in the production of crops, as well as common commercial and household chemicals. </a:t>
            </a:r>
          </a:p>
          <a:p>
            <a:pPr marL="518157" lvl="1" indent="-259078" algn="l">
              <a:lnSpc>
                <a:spcPts val="3359"/>
              </a:lnSpc>
              <a:buFont typeface="Arial"/>
              <a:buChar char="•"/>
            </a:pPr>
            <a:r>
              <a:rPr lang="en-US" sz="2399" dirty="0">
                <a:solidFill>
                  <a:srgbClr val="000000"/>
                </a:solidFill>
                <a:latin typeface="Canva Sans"/>
                <a:ea typeface="Canva Sans"/>
                <a:cs typeface="Canva Sans"/>
                <a:sym typeface="Canva Sans"/>
              </a:rPr>
              <a:t>Lethal weaponization of drones.</a:t>
            </a:r>
          </a:p>
          <a:p>
            <a:pPr marL="1036314" lvl="2" indent="-345438" algn="l">
              <a:lnSpc>
                <a:spcPts val="3359"/>
              </a:lnSpc>
              <a:buFont typeface="Arial"/>
              <a:buChar char="⚬"/>
            </a:pPr>
            <a:r>
              <a:rPr lang="en-US" sz="2399" dirty="0">
                <a:solidFill>
                  <a:srgbClr val="000000"/>
                </a:solidFill>
                <a:latin typeface="Canva Sans"/>
                <a:ea typeface="Canva Sans"/>
                <a:cs typeface="Canva Sans"/>
                <a:sym typeface="Canva Sans"/>
              </a:rPr>
              <a:t>Drone-based sprayers for corrosive attacks which may use a modified remote-activated sprinkler. </a:t>
            </a:r>
          </a:p>
          <a:p>
            <a:pPr marL="1036314" lvl="2" indent="-345438" algn="l">
              <a:lnSpc>
                <a:spcPts val="3359"/>
              </a:lnSpc>
              <a:buFont typeface="Arial"/>
              <a:buChar char="⚬"/>
            </a:pPr>
            <a:r>
              <a:rPr lang="en-US" sz="2399" dirty="0">
                <a:solidFill>
                  <a:srgbClr val="000000"/>
                </a:solidFill>
                <a:latin typeface="Canva Sans"/>
                <a:ea typeface="Canva Sans"/>
                <a:cs typeface="Canva Sans"/>
                <a:sym typeface="Canva Sans"/>
              </a:rPr>
              <a:t>Chinese manufactured drones used for critical infrastructure support present operational risks and potentially expose sensitive information, which could jeopardize U.S. national security, as well as public health and safety.</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9064" y="3072092"/>
            <a:ext cx="18966128" cy="8757958"/>
            <a:chOff x="0" y="0"/>
            <a:chExt cx="4995194" cy="2306623"/>
          </a:xfrm>
        </p:grpSpPr>
        <p:sp>
          <p:nvSpPr>
            <p:cNvPr id="3" name="Freeform 3"/>
            <p:cNvSpPr/>
            <p:nvPr/>
          </p:nvSpPr>
          <p:spPr>
            <a:xfrm>
              <a:off x="0" y="0"/>
              <a:ext cx="4995194" cy="2306623"/>
            </a:xfrm>
            <a:custGeom>
              <a:avLst/>
              <a:gdLst/>
              <a:ahLst/>
              <a:cxnLst/>
              <a:rect l="l" t="t" r="r" b="b"/>
              <a:pathLst>
                <a:path w="4995194" h="2306623">
                  <a:moveTo>
                    <a:pt x="0" y="0"/>
                  </a:moveTo>
                  <a:lnTo>
                    <a:pt x="4995194" y="0"/>
                  </a:lnTo>
                  <a:lnTo>
                    <a:pt x="4995194" y="2306623"/>
                  </a:lnTo>
                  <a:lnTo>
                    <a:pt x="0" y="2306623"/>
                  </a:lnTo>
                  <a:close/>
                </a:path>
              </a:pathLst>
            </a:custGeom>
            <a:solidFill>
              <a:srgbClr val="FFEEBF">
                <a:alpha val="26667"/>
              </a:srgbClr>
            </a:solidFill>
          </p:spPr>
          <p:txBody>
            <a:bodyPr/>
            <a:lstStyle/>
            <a:p>
              <a:endParaRPr lang="en-US"/>
            </a:p>
          </p:txBody>
        </p:sp>
        <p:sp>
          <p:nvSpPr>
            <p:cNvPr id="4" name="TextBox 4"/>
            <p:cNvSpPr txBox="1"/>
            <p:nvPr/>
          </p:nvSpPr>
          <p:spPr>
            <a:xfrm>
              <a:off x="0" y="-38100"/>
              <a:ext cx="4995194" cy="2344723"/>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1028700" y="5309722"/>
            <a:ext cx="7801221" cy="678128"/>
            <a:chOff x="0" y="0"/>
            <a:chExt cx="10401628" cy="904170"/>
          </a:xfrm>
        </p:grpSpPr>
        <p:grpSp>
          <p:nvGrpSpPr>
            <p:cNvPr id="6" name="Group 6"/>
            <p:cNvGrpSpPr/>
            <p:nvPr/>
          </p:nvGrpSpPr>
          <p:grpSpPr>
            <a:xfrm>
              <a:off x="0" y="0"/>
              <a:ext cx="904170" cy="904170"/>
              <a:chOff x="0" y="0"/>
              <a:chExt cx="178601" cy="178601"/>
            </a:xfrm>
          </p:grpSpPr>
          <p:sp>
            <p:nvSpPr>
              <p:cNvPr id="7" name="Freeform 7"/>
              <p:cNvSpPr/>
              <p:nvPr/>
            </p:nvSpPr>
            <p:spPr>
              <a:xfrm>
                <a:off x="0" y="0"/>
                <a:ext cx="178601" cy="178601"/>
              </a:xfrm>
              <a:custGeom>
                <a:avLst/>
                <a:gdLst/>
                <a:ahLst/>
                <a:cxnLst/>
                <a:rect l="l" t="t" r="r" b="b"/>
                <a:pathLst>
                  <a:path w="178601" h="178601">
                    <a:moveTo>
                      <a:pt x="79916" y="0"/>
                    </a:moveTo>
                    <a:lnTo>
                      <a:pt x="98685" y="0"/>
                    </a:lnTo>
                    <a:cubicBezTo>
                      <a:pt x="119880" y="0"/>
                      <a:pt x="140207" y="8420"/>
                      <a:pt x="155195" y="23407"/>
                    </a:cubicBezTo>
                    <a:cubicBezTo>
                      <a:pt x="170182" y="38394"/>
                      <a:pt x="178601" y="58721"/>
                      <a:pt x="178601" y="79916"/>
                    </a:cubicBezTo>
                    <a:lnTo>
                      <a:pt x="178601" y="98685"/>
                    </a:lnTo>
                    <a:cubicBezTo>
                      <a:pt x="178601" y="119880"/>
                      <a:pt x="170182" y="140207"/>
                      <a:pt x="155195" y="155195"/>
                    </a:cubicBezTo>
                    <a:cubicBezTo>
                      <a:pt x="140207" y="170182"/>
                      <a:pt x="119880" y="178601"/>
                      <a:pt x="98685" y="178601"/>
                    </a:cubicBezTo>
                    <a:lnTo>
                      <a:pt x="79916" y="178601"/>
                    </a:lnTo>
                    <a:cubicBezTo>
                      <a:pt x="58721" y="178601"/>
                      <a:pt x="38394" y="170182"/>
                      <a:pt x="23407" y="155195"/>
                    </a:cubicBezTo>
                    <a:cubicBezTo>
                      <a:pt x="8420" y="140207"/>
                      <a:pt x="0" y="119880"/>
                      <a:pt x="0" y="98685"/>
                    </a:cubicBezTo>
                    <a:lnTo>
                      <a:pt x="0" y="79916"/>
                    </a:lnTo>
                    <a:cubicBezTo>
                      <a:pt x="0" y="58721"/>
                      <a:pt x="8420" y="38394"/>
                      <a:pt x="23407" y="23407"/>
                    </a:cubicBezTo>
                    <a:cubicBezTo>
                      <a:pt x="38394" y="8420"/>
                      <a:pt x="58721" y="0"/>
                      <a:pt x="79916" y="0"/>
                    </a:cubicBezTo>
                    <a:close/>
                  </a:path>
                </a:pathLst>
              </a:custGeom>
              <a:solidFill>
                <a:srgbClr val="EB9837"/>
              </a:solidFill>
              <a:ln cap="sq">
                <a:noFill/>
                <a:prstDash val="solid"/>
                <a:miter/>
              </a:ln>
            </p:spPr>
            <p:txBody>
              <a:bodyPr/>
              <a:lstStyle/>
              <a:p>
                <a:endParaRPr lang="en-US"/>
              </a:p>
            </p:txBody>
          </p:sp>
          <p:sp>
            <p:nvSpPr>
              <p:cNvPr id="8" name="TextBox 8"/>
              <p:cNvSpPr txBox="1"/>
              <p:nvPr/>
            </p:nvSpPr>
            <p:spPr>
              <a:xfrm>
                <a:off x="0" y="-38100"/>
                <a:ext cx="178601" cy="216701"/>
              </a:xfrm>
              <a:prstGeom prst="rect">
                <a:avLst/>
              </a:prstGeom>
            </p:spPr>
            <p:txBody>
              <a:bodyPr lIns="50800" tIns="50800" rIns="50800" bIns="50800" rtlCol="0" anchor="ctr"/>
              <a:lstStyle/>
              <a:p>
                <a:pPr algn="ctr">
                  <a:lnSpc>
                    <a:spcPts val="2659"/>
                  </a:lnSpc>
                </a:pPr>
                <a:endParaRPr dirty="0"/>
              </a:p>
            </p:txBody>
          </p:sp>
        </p:grpSp>
        <p:sp>
          <p:nvSpPr>
            <p:cNvPr id="9" name="Freeform 9"/>
            <p:cNvSpPr/>
            <p:nvPr/>
          </p:nvSpPr>
          <p:spPr>
            <a:xfrm>
              <a:off x="141422" y="221630"/>
              <a:ext cx="621326" cy="460911"/>
            </a:xfrm>
            <a:custGeom>
              <a:avLst/>
              <a:gdLst/>
              <a:ahLst/>
              <a:cxnLst/>
              <a:rect l="l" t="t" r="r" b="b"/>
              <a:pathLst>
                <a:path w="621326" h="460911">
                  <a:moveTo>
                    <a:pt x="0" y="0"/>
                  </a:moveTo>
                  <a:lnTo>
                    <a:pt x="621326" y="0"/>
                  </a:lnTo>
                  <a:lnTo>
                    <a:pt x="621326" y="460910"/>
                  </a:lnTo>
                  <a:lnTo>
                    <a:pt x="0" y="460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1526779" y="-123825"/>
              <a:ext cx="8874849" cy="972870"/>
            </a:xfrm>
            <a:prstGeom prst="rect">
              <a:avLst/>
            </a:prstGeom>
          </p:spPr>
          <p:txBody>
            <a:bodyPr lIns="0" tIns="0" rIns="0" bIns="0" rtlCol="0" anchor="t">
              <a:spAutoFit/>
            </a:bodyPr>
            <a:lstStyle/>
            <a:p>
              <a:pPr algn="l">
                <a:lnSpc>
                  <a:spcPts val="5851"/>
                </a:lnSpc>
                <a:spcBef>
                  <a:spcPct val="0"/>
                </a:spcBef>
              </a:pPr>
              <a:r>
                <a:rPr lang="en-US" sz="4179" dirty="0">
                  <a:solidFill>
                    <a:srgbClr val="487307"/>
                  </a:solidFill>
                  <a:latin typeface="Poppins"/>
                  <a:ea typeface="Poppins"/>
                  <a:cs typeface="Poppins"/>
                  <a:sym typeface="Poppins"/>
                </a:rPr>
                <a:t>Energy</a:t>
              </a:r>
            </a:p>
          </p:txBody>
        </p:sp>
      </p:grpSp>
      <p:sp>
        <p:nvSpPr>
          <p:cNvPr id="11" name="Freeform 11"/>
          <p:cNvSpPr/>
          <p:nvPr/>
        </p:nvSpPr>
        <p:spPr>
          <a:xfrm>
            <a:off x="1028700" y="6406950"/>
            <a:ext cx="4552064" cy="3032813"/>
          </a:xfrm>
          <a:custGeom>
            <a:avLst/>
            <a:gdLst/>
            <a:ahLst/>
            <a:cxnLst/>
            <a:rect l="l" t="t" r="r" b="b"/>
            <a:pathLst>
              <a:path w="4552064" h="3032813">
                <a:moveTo>
                  <a:pt x="0" y="0"/>
                </a:moveTo>
                <a:lnTo>
                  <a:pt x="4552064" y="0"/>
                </a:lnTo>
                <a:lnTo>
                  <a:pt x="4552064" y="3032813"/>
                </a:lnTo>
                <a:lnTo>
                  <a:pt x="0" y="3032813"/>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1028700" y="1267127"/>
            <a:ext cx="16230600" cy="1220732"/>
          </a:xfrm>
          <a:prstGeom prst="rect">
            <a:avLst/>
          </a:prstGeom>
        </p:spPr>
        <p:txBody>
          <a:bodyPr lIns="0" tIns="0" rIns="0" bIns="0" rtlCol="0" anchor="t">
            <a:spAutoFit/>
          </a:bodyPr>
          <a:lstStyle/>
          <a:p>
            <a:pPr algn="l">
              <a:lnSpc>
                <a:spcPts val="4691"/>
              </a:lnSpc>
            </a:pPr>
            <a:r>
              <a:rPr lang="en-US" sz="5044" b="1" dirty="0">
                <a:solidFill>
                  <a:srgbClr val="70821F"/>
                </a:solidFill>
                <a:latin typeface="Garet Bold"/>
                <a:ea typeface="Garet Bold"/>
                <a:cs typeface="Garet Bold"/>
                <a:sym typeface="Garet Bold"/>
              </a:rPr>
              <a:t>Strengthening the Security and Resilience of United States Food and Agriculture</a:t>
            </a:r>
          </a:p>
        </p:txBody>
      </p:sp>
      <p:sp>
        <p:nvSpPr>
          <p:cNvPr id="13" name="TextBox 13"/>
          <p:cNvSpPr txBox="1"/>
          <p:nvPr/>
        </p:nvSpPr>
        <p:spPr>
          <a:xfrm>
            <a:off x="1028700" y="759244"/>
            <a:ext cx="13777991" cy="302906"/>
          </a:xfrm>
          <a:prstGeom prst="rect">
            <a:avLst/>
          </a:prstGeom>
        </p:spPr>
        <p:txBody>
          <a:bodyPr lIns="0" tIns="0" rIns="0" bIns="0" rtlCol="0" anchor="t">
            <a:spAutoFit/>
          </a:bodyPr>
          <a:lstStyle/>
          <a:p>
            <a:pPr algn="l">
              <a:lnSpc>
                <a:spcPts val="2273"/>
              </a:lnSpc>
            </a:pPr>
            <a:r>
              <a:rPr lang="en-US" sz="2444" dirty="0">
                <a:solidFill>
                  <a:srgbClr val="70821F"/>
                </a:solidFill>
                <a:latin typeface="Garet"/>
                <a:ea typeface="Garet"/>
                <a:cs typeface="Garet"/>
                <a:sym typeface="Garet"/>
              </a:rPr>
              <a:t>2022 issuance of National Security Memorandum 16 (NSM- 16) </a:t>
            </a:r>
          </a:p>
        </p:txBody>
      </p:sp>
      <p:sp>
        <p:nvSpPr>
          <p:cNvPr id="14" name="TextBox 14"/>
          <p:cNvSpPr txBox="1"/>
          <p:nvPr/>
        </p:nvSpPr>
        <p:spPr>
          <a:xfrm>
            <a:off x="1028700" y="3607414"/>
            <a:ext cx="16230600" cy="1497986"/>
          </a:xfrm>
          <a:prstGeom prst="rect">
            <a:avLst/>
          </a:prstGeom>
        </p:spPr>
        <p:txBody>
          <a:bodyPr lIns="0" tIns="0" rIns="0" bIns="0" rtlCol="0" anchor="t">
            <a:spAutoFit/>
          </a:bodyPr>
          <a:lstStyle/>
          <a:p>
            <a:pPr algn="l">
              <a:lnSpc>
                <a:spcPts val="3913"/>
              </a:lnSpc>
            </a:pPr>
            <a:r>
              <a:rPr lang="en-US" sz="3403" dirty="0">
                <a:solidFill>
                  <a:srgbClr val="000000"/>
                </a:solidFill>
                <a:latin typeface="Garet"/>
                <a:ea typeface="Garet"/>
                <a:cs typeface="Garet"/>
                <a:sym typeface="Garet"/>
              </a:rPr>
              <a:t>Critical infrastructure dependencies exist between the Food and Agriculture Sector and the following:</a:t>
            </a:r>
          </a:p>
          <a:p>
            <a:pPr algn="l">
              <a:lnSpc>
                <a:spcPts val="3913"/>
              </a:lnSpc>
            </a:pPr>
            <a:endParaRPr lang="en-US" sz="3403" dirty="0">
              <a:solidFill>
                <a:srgbClr val="000000"/>
              </a:solidFill>
              <a:latin typeface="Garet"/>
              <a:ea typeface="Garet"/>
              <a:cs typeface="Garet"/>
              <a:sym typeface="Garet"/>
            </a:endParaRPr>
          </a:p>
        </p:txBody>
      </p:sp>
      <p:sp>
        <p:nvSpPr>
          <p:cNvPr id="15" name="TextBox 15"/>
          <p:cNvSpPr txBox="1"/>
          <p:nvPr/>
        </p:nvSpPr>
        <p:spPr>
          <a:xfrm>
            <a:off x="5723147" y="5271622"/>
            <a:ext cx="11536153" cy="3329940"/>
          </a:xfrm>
          <a:prstGeom prst="rect">
            <a:avLst/>
          </a:prstGeom>
        </p:spPr>
        <p:txBody>
          <a:bodyPr lIns="0" tIns="0" rIns="0" bIns="0" rtlCol="0" anchor="t">
            <a:spAutoFit/>
          </a:bodyPr>
          <a:lstStyle/>
          <a:p>
            <a:pPr marL="518157" lvl="1" indent="-259078" algn="l">
              <a:lnSpc>
                <a:spcPts val="3359"/>
              </a:lnSpc>
              <a:buFont typeface="Arial"/>
              <a:buChar char="•"/>
            </a:pPr>
            <a:r>
              <a:rPr lang="en-US" sz="2399" dirty="0">
                <a:solidFill>
                  <a:srgbClr val="000000"/>
                </a:solidFill>
                <a:latin typeface="Canva Sans"/>
                <a:ea typeface="Canva Sans"/>
                <a:cs typeface="Canva Sans"/>
                <a:sym typeface="Canva Sans"/>
              </a:rPr>
              <a:t>Powers equipment needed for agricultural production and food processing, as well as the systems by which workers power their lives.</a:t>
            </a:r>
          </a:p>
          <a:p>
            <a:pPr marL="518157" lvl="1" indent="-259078" algn="l">
              <a:lnSpc>
                <a:spcPts val="3359"/>
              </a:lnSpc>
              <a:buFont typeface="Arial"/>
              <a:buChar char="•"/>
            </a:pPr>
            <a:r>
              <a:rPr lang="en-US" sz="2399" dirty="0">
                <a:solidFill>
                  <a:srgbClr val="000000"/>
                </a:solidFill>
                <a:latin typeface="Canva Sans"/>
                <a:ea typeface="Canva Sans"/>
                <a:cs typeface="Canva Sans"/>
                <a:sym typeface="Canva Sans"/>
              </a:rPr>
              <a:t>Recent threats by REMVEs who subscribe to an ideology known as Accelerationism, have expressed an interest in attacking various elements of the energy sector.</a:t>
            </a:r>
          </a:p>
          <a:p>
            <a:pPr marL="518157" lvl="1" indent="-259078" algn="l">
              <a:lnSpc>
                <a:spcPts val="3359"/>
              </a:lnSpc>
              <a:buFont typeface="Arial"/>
              <a:buChar char="•"/>
            </a:pPr>
            <a:r>
              <a:rPr lang="en-US" sz="2399" dirty="0">
                <a:solidFill>
                  <a:srgbClr val="000000"/>
                </a:solidFill>
                <a:latin typeface="Canva Sans"/>
                <a:ea typeface="Canva Sans"/>
                <a:cs typeface="Canva Sans"/>
                <a:sym typeface="Canva Sans"/>
              </a:rPr>
              <a:t>In addition to this threat group, multiple criminal groups, and individuals see the energy sector and its provision of fuels to the public as a prime avenue by which to create public panic and chaos. </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9064" y="3072092"/>
            <a:ext cx="18966128" cy="8757958"/>
            <a:chOff x="0" y="0"/>
            <a:chExt cx="4995194" cy="2306623"/>
          </a:xfrm>
        </p:grpSpPr>
        <p:sp>
          <p:nvSpPr>
            <p:cNvPr id="3" name="Freeform 3"/>
            <p:cNvSpPr/>
            <p:nvPr/>
          </p:nvSpPr>
          <p:spPr>
            <a:xfrm>
              <a:off x="0" y="0"/>
              <a:ext cx="4995194" cy="2306623"/>
            </a:xfrm>
            <a:custGeom>
              <a:avLst/>
              <a:gdLst/>
              <a:ahLst/>
              <a:cxnLst/>
              <a:rect l="l" t="t" r="r" b="b"/>
              <a:pathLst>
                <a:path w="4995194" h="2306623">
                  <a:moveTo>
                    <a:pt x="0" y="0"/>
                  </a:moveTo>
                  <a:lnTo>
                    <a:pt x="4995194" y="0"/>
                  </a:lnTo>
                  <a:lnTo>
                    <a:pt x="4995194" y="2306623"/>
                  </a:lnTo>
                  <a:lnTo>
                    <a:pt x="0" y="2306623"/>
                  </a:lnTo>
                  <a:close/>
                </a:path>
              </a:pathLst>
            </a:custGeom>
            <a:solidFill>
              <a:srgbClr val="FFEEBF">
                <a:alpha val="26667"/>
              </a:srgbClr>
            </a:solidFill>
          </p:spPr>
          <p:txBody>
            <a:bodyPr/>
            <a:lstStyle/>
            <a:p>
              <a:endParaRPr lang="en-US"/>
            </a:p>
          </p:txBody>
        </p:sp>
        <p:sp>
          <p:nvSpPr>
            <p:cNvPr id="4" name="TextBox 4"/>
            <p:cNvSpPr txBox="1"/>
            <p:nvPr/>
          </p:nvSpPr>
          <p:spPr>
            <a:xfrm>
              <a:off x="0" y="-38100"/>
              <a:ext cx="4995194" cy="2344723"/>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1028700" y="5309722"/>
            <a:ext cx="7801221" cy="678128"/>
            <a:chOff x="0" y="0"/>
            <a:chExt cx="10401628" cy="904170"/>
          </a:xfrm>
        </p:grpSpPr>
        <p:grpSp>
          <p:nvGrpSpPr>
            <p:cNvPr id="6" name="Group 6"/>
            <p:cNvGrpSpPr/>
            <p:nvPr/>
          </p:nvGrpSpPr>
          <p:grpSpPr>
            <a:xfrm>
              <a:off x="0" y="0"/>
              <a:ext cx="904170" cy="904170"/>
              <a:chOff x="0" y="0"/>
              <a:chExt cx="178601" cy="178601"/>
            </a:xfrm>
          </p:grpSpPr>
          <p:sp>
            <p:nvSpPr>
              <p:cNvPr id="7" name="Freeform 7"/>
              <p:cNvSpPr/>
              <p:nvPr/>
            </p:nvSpPr>
            <p:spPr>
              <a:xfrm>
                <a:off x="0" y="0"/>
                <a:ext cx="178601" cy="178601"/>
              </a:xfrm>
              <a:custGeom>
                <a:avLst/>
                <a:gdLst/>
                <a:ahLst/>
                <a:cxnLst/>
                <a:rect l="l" t="t" r="r" b="b"/>
                <a:pathLst>
                  <a:path w="178601" h="178601">
                    <a:moveTo>
                      <a:pt x="79916" y="0"/>
                    </a:moveTo>
                    <a:lnTo>
                      <a:pt x="98685" y="0"/>
                    </a:lnTo>
                    <a:cubicBezTo>
                      <a:pt x="119880" y="0"/>
                      <a:pt x="140207" y="8420"/>
                      <a:pt x="155195" y="23407"/>
                    </a:cubicBezTo>
                    <a:cubicBezTo>
                      <a:pt x="170182" y="38394"/>
                      <a:pt x="178601" y="58721"/>
                      <a:pt x="178601" y="79916"/>
                    </a:cubicBezTo>
                    <a:lnTo>
                      <a:pt x="178601" y="98685"/>
                    </a:lnTo>
                    <a:cubicBezTo>
                      <a:pt x="178601" y="119880"/>
                      <a:pt x="170182" y="140207"/>
                      <a:pt x="155195" y="155195"/>
                    </a:cubicBezTo>
                    <a:cubicBezTo>
                      <a:pt x="140207" y="170182"/>
                      <a:pt x="119880" y="178601"/>
                      <a:pt x="98685" y="178601"/>
                    </a:cubicBezTo>
                    <a:lnTo>
                      <a:pt x="79916" y="178601"/>
                    </a:lnTo>
                    <a:cubicBezTo>
                      <a:pt x="58721" y="178601"/>
                      <a:pt x="38394" y="170182"/>
                      <a:pt x="23407" y="155195"/>
                    </a:cubicBezTo>
                    <a:cubicBezTo>
                      <a:pt x="8420" y="140207"/>
                      <a:pt x="0" y="119880"/>
                      <a:pt x="0" y="98685"/>
                    </a:cubicBezTo>
                    <a:lnTo>
                      <a:pt x="0" y="79916"/>
                    </a:lnTo>
                    <a:cubicBezTo>
                      <a:pt x="0" y="58721"/>
                      <a:pt x="8420" y="38394"/>
                      <a:pt x="23407" y="23407"/>
                    </a:cubicBezTo>
                    <a:cubicBezTo>
                      <a:pt x="38394" y="8420"/>
                      <a:pt x="58721" y="0"/>
                      <a:pt x="79916" y="0"/>
                    </a:cubicBezTo>
                    <a:close/>
                  </a:path>
                </a:pathLst>
              </a:custGeom>
              <a:solidFill>
                <a:srgbClr val="B4C273"/>
              </a:solidFill>
              <a:ln cap="sq">
                <a:noFill/>
                <a:prstDash val="solid"/>
                <a:miter/>
              </a:ln>
            </p:spPr>
            <p:txBody>
              <a:bodyPr/>
              <a:lstStyle/>
              <a:p>
                <a:endParaRPr lang="en-US"/>
              </a:p>
            </p:txBody>
          </p:sp>
          <p:sp>
            <p:nvSpPr>
              <p:cNvPr id="8" name="TextBox 8"/>
              <p:cNvSpPr txBox="1"/>
              <p:nvPr/>
            </p:nvSpPr>
            <p:spPr>
              <a:xfrm>
                <a:off x="0" y="-38100"/>
                <a:ext cx="178601" cy="216701"/>
              </a:xfrm>
              <a:prstGeom prst="rect">
                <a:avLst/>
              </a:prstGeom>
            </p:spPr>
            <p:txBody>
              <a:bodyPr lIns="50800" tIns="50800" rIns="50800" bIns="50800" rtlCol="0" anchor="ctr"/>
              <a:lstStyle/>
              <a:p>
                <a:pPr algn="ctr">
                  <a:lnSpc>
                    <a:spcPts val="2659"/>
                  </a:lnSpc>
                </a:pPr>
                <a:endParaRPr dirty="0"/>
              </a:p>
            </p:txBody>
          </p:sp>
        </p:grpSp>
        <p:sp>
          <p:nvSpPr>
            <p:cNvPr id="9" name="Freeform 9"/>
            <p:cNvSpPr/>
            <p:nvPr/>
          </p:nvSpPr>
          <p:spPr>
            <a:xfrm>
              <a:off x="141422" y="221630"/>
              <a:ext cx="621326" cy="460911"/>
            </a:xfrm>
            <a:custGeom>
              <a:avLst/>
              <a:gdLst/>
              <a:ahLst/>
              <a:cxnLst/>
              <a:rect l="l" t="t" r="r" b="b"/>
              <a:pathLst>
                <a:path w="621326" h="460911">
                  <a:moveTo>
                    <a:pt x="0" y="0"/>
                  </a:moveTo>
                  <a:lnTo>
                    <a:pt x="621326" y="0"/>
                  </a:lnTo>
                  <a:lnTo>
                    <a:pt x="621326" y="460910"/>
                  </a:lnTo>
                  <a:lnTo>
                    <a:pt x="0" y="460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1526779" y="-123825"/>
              <a:ext cx="8874849" cy="972870"/>
            </a:xfrm>
            <a:prstGeom prst="rect">
              <a:avLst/>
            </a:prstGeom>
          </p:spPr>
          <p:txBody>
            <a:bodyPr lIns="0" tIns="0" rIns="0" bIns="0" rtlCol="0" anchor="t">
              <a:spAutoFit/>
            </a:bodyPr>
            <a:lstStyle/>
            <a:p>
              <a:pPr algn="l">
                <a:lnSpc>
                  <a:spcPts val="5851"/>
                </a:lnSpc>
                <a:spcBef>
                  <a:spcPct val="0"/>
                </a:spcBef>
              </a:pPr>
              <a:r>
                <a:rPr lang="en-US" sz="4179" dirty="0">
                  <a:solidFill>
                    <a:srgbClr val="487307"/>
                  </a:solidFill>
                  <a:latin typeface="Poppins"/>
                  <a:ea typeface="Poppins"/>
                  <a:cs typeface="Poppins"/>
                  <a:sym typeface="Poppins"/>
                </a:rPr>
                <a:t>Transportation</a:t>
              </a:r>
            </a:p>
          </p:txBody>
        </p:sp>
      </p:grpSp>
      <p:sp>
        <p:nvSpPr>
          <p:cNvPr id="11" name="Freeform 11"/>
          <p:cNvSpPr/>
          <p:nvPr/>
        </p:nvSpPr>
        <p:spPr>
          <a:xfrm>
            <a:off x="1028700" y="6219797"/>
            <a:ext cx="4552064" cy="3038503"/>
          </a:xfrm>
          <a:custGeom>
            <a:avLst/>
            <a:gdLst/>
            <a:ahLst/>
            <a:cxnLst/>
            <a:rect l="l" t="t" r="r" b="b"/>
            <a:pathLst>
              <a:path w="4552064" h="3038503">
                <a:moveTo>
                  <a:pt x="0" y="0"/>
                </a:moveTo>
                <a:lnTo>
                  <a:pt x="4552064" y="0"/>
                </a:lnTo>
                <a:lnTo>
                  <a:pt x="4552064" y="3038503"/>
                </a:lnTo>
                <a:lnTo>
                  <a:pt x="0" y="3038503"/>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1028700" y="1267127"/>
            <a:ext cx="16230600" cy="1220732"/>
          </a:xfrm>
          <a:prstGeom prst="rect">
            <a:avLst/>
          </a:prstGeom>
        </p:spPr>
        <p:txBody>
          <a:bodyPr lIns="0" tIns="0" rIns="0" bIns="0" rtlCol="0" anchor="t">
            <a:spAutoFit/>
          </a:bodyPr>
          <a:lstStyle/>
          <a:p>
            <a:pPr algn="l">
              <a:lnSpc>
                <a:spcPts val="4691"/>
              </a:lnSpc>
            </a:pPr>
            <a:r>
              <a:rPr lang="en-US" sz="5044" b="1" dirty="0">
                <a:solidFill>
                  <a:srgbClr val="70821F"/>
                </a:solidFill>
                <a:latin typeface="Garet Bold"/>
                <a:ea typeface="Garet Bold"/>
                <a:cs typeface="Garet Bold"/>
                <a:sym typeface="Garet Bold"/>
              </a:rPr>
              <a:t>Strengthening the Security and Resilience of United States Food and Agriculture</a:t>
            </a:r>
          </a:p>
        </p:txBody>
      </p:sp>
      <p:sp>
        <p:nvSpPr>
          <p:cNvPr id="13" name="TextBox 13"/>
          <p:cNvSpPr txBox="1"/>
          <p:nvPr/>
        </p:nvSpPr>
        <p:spPr>
          <a:xfrm>
            <a:off x="1028700" y="759244"/>
            <a:ext cx="13777991" cy="302906"/>
          </a:xfrm>
          <a:prstGeom prst="rect">
            <a:avLst/>
          </a:prstGeom>
        </p:spPr>
        <p:txBody>
          <a:bodyPr lIns="0" tIns="0" rIns="0" bIns="0" rtlCol="0" anchor="t">
            <a:spAutoFit/>
          </a:bodyPr>
          <a:lstStyle/>
          <a:p>
            <a:pPr algn="l">
              <a:lnSpc>
                <a:spcPts val="2273"/>
              </a:lnSpc>
            </a:pPr>
            <a:r>
              <a:rPr lang="en-US" sz="2444" dirty="0">
                <a:solidFill>
                  <a:srgbClr val="70821F"/>
                </a:solidFill>
                <a:latin typeface="Garet"/>
                <a:ea typeface="Garet"/>
                <a:cs typeface="Garet"/>
                <a:sym typeface="Garet"/>
              </a:rPr>
              <a:t>2022 issuance of National Security Memorandum 16 (NSM- 16) </a:t>
            </a:r>
          </a:p>
        </p:txBody>
      </p:sp>
      <p:sp>
        <p:nvSpPr>
          <p:cNvPr id="14" name="TextBox 14"/>
          <p:cNvSpPr txBox="1"/>
          <p:nvPr/>
        </p:nvSpPr>
        <p:spPr>
          <a:xfrm>
            <a:off x="1028700" y="3607414"/>
            <a:ext cx="16230600" cy="1497986"/>
          </a:xfrm>
          <a:prstGeom prst="rect">
            <a:avLst/>
          </a:prstGeom>
        </p:spPr>
        <p:txBody>
          <a:bodyPr lIns="0" tIns="0" rIns="0" bIns="0" rtlCol="0" anchor="t">
            <a:spAutoFit/>
          </a:bodyPr>
          <a:lstStyle/>
          <a:p>
            <a:pPr algn="l">
              <a:lnSpc>
                <a:spcPts val="3913"/>
              </a:lnSpc>
            </a:pPr>
            <a:r>
              <a:rPr lang="en-US" sz="3403" dirty="0">
                <a:solidFill>
                  <a:srgbClr val="000000"/>
                </a:solidFill>
                <a:latin typeface="Garet"/>
                <a:ea typeface="Garet"/>
                <a:cs typeface="Garet"/>
                <a:sym typeface="Garet"/>
              </a:rPr>
              <a:t>Critical infrastructure dependencies exist between the Food and Agriculture Sector and the following:</a:t>
            </a:r>
          </a:p>
          <a:p>
            <a:pPr algn="l">
              <a:lnSpc>
                <a:spcPts val="3913"/>
              </a:lnSpc>
            </a:pPr>
            <a:endParaRPr lang="en-US" sz="3403" dirty="0">
              <a:solidFill>
                <a:srgbClr val="000000"/>
              </a:solidFill>
              <a:latin typeface="Garet"/>
              <a:ea typeface="Garet"/>
              <a:cs typeface="Garet"/>
              <a:sym typeface="Garet"/>
            </a:endParaRPr>
          </a:p>
        </p:txBody>
      </p:sp>
      <p:sp>
        <p:nvSpPr>
          <p:cNvPr id="15" name="TextBox 15"/>
          <p:cNvSpPr txBox="1"/>
          <p:nvPr/>
        </p:nvSpPr>
        <p:spPr>
          <a:xfrm>
            <a:off x="6418437" y="5271622"/>
            <a:ext cx="11536153" cy="4766626"/>
          </a:xfrm>
          <a:prstGeom prst="rect">
            <a:avLst/>
          </a:prstGeom>
        </p:spPr>
        <p:txBody>
          <a:bodyPr lIns="0" tIns="0" rIns="0" bIns="0" rtlCol="0" anchor="t">
            <a:spAutoFit/>
          </a:bodyPr>
          <a:lstStyle/>
          <a:p>
            <a:pPr marL="518157" lvl="1" indent="-259078" algn="l">
              <a:lnSpc>
                <a:spcPts val="3359"/>
              </a:lnSpc>
              <a:buFont typeface="Arial"/>
              <a:buChar char="•"/>
            </a:pPr>
            <a:r>
              <a:rPr lang="en-US" sz="2399" dirty="0">
                <a:solidFill>
                  <a:srgbClr val="000000"/>
                </a:solidFill>
                <a:latin typeface="Canva Sans"/>
                <a:ea typeface="Canva Sans"/>
                <a:cs typeface="Canva Sans"/>
                <a:sym typeface="Canva Sans"/>
              </a:rPr>
              <a:t>Used for movement of products and livestock within the food and agriculture sector.</a:t>
            </a:r>
          </a:p>
          <a:p>
            <a:pPr marL="518157" lvl="1" indent="-259078" algn="l">
              <a:lnSpc>
                <a:spcPts val="3359"/>
              </a:lnSpc>
              <a:buFont typeface="Arial"/>
              <a:buChar char="•"/>
            </a:pPr>
            <a:r>
              <a:rPr lang="en-US" sz="2399" dirty="0">
                <a:solidFill>
                  <a:srgbClr val="000000"/>
                </a:solidFill>
                <a:latin typeface="Canva Sans"/>
                <a:ea typeface="Canva Sans"/>
                <a:cs typeface="Canva Sans"/>
                <a:sym typeface="Canva Sans"/>
              </a:rPr>
              <a:t>Recent threats to the transportation sector have included impacts to hazardous commodity transportation, physical threats to infrastructure such as freight rail track sabotage, derailment, damage to crossings and associated support resources.</a:t>
            </a:r>
          </a:p>
          <a:p>
            <a:pPr marL="518157" lvl="1" indent="-259078" algn="l">
              <a:lnSpc>
                <a:spcPts val="3359"/>
              </a:lnSpc>
              <a:buFont typeface="Arial"/>
              <a:buChar char="•"/>
            </a:pPr>
            <a:r>
              <a:rPr lang="en-US" sz="2399" dirty="0">
                <a:solidFill>
                  <a:srgbClr val="000000"/>
                </a:solidFill>
                <a:latin typeface="Canva Sans"/>
                <a:ea typeface="Canva Sans"/>
                <a:cs typeface="Canva Sans"/>
                <a:sym typeface="Canva Sans"/>
              </a:rPr>
              <a:t>Non-kinetic threats to the U.S. Highway System include an ever-evolving risk landscape, such as: cyber intrusions of operational systems.</a:t>
            </a:r>
          </a:p>
          <a:p>
            <a:pPr marL="518157" lvl="1" indent="-259078" algn="l">
              <a:lnSpc>
                <a:spcPts val="3359"/>
              </a:lnSpc>
              <a:buFont typeface="Arial"/>
              <a:buChar char="•"/>
            </a:pPr>
            <a:r>
              <a:rPr lang="en-US" sz="2399" dirty="0">
                <a:solidFill>
                  <a:srgbClr val="000000"/>
                </a:solidFill>
                <a:latin typeface="Canva Sans"/>
                <a:ea typeface="Canva Sans"/>
                <a:cs typeface="Canva Sans"/>
                <a:sym typeface="Canva Sans"/>
              </a:rPr>
              <a:t>As seen during the Ever Given ship blockage of the Suez Canal in March 2021, world trade and associated transportation corridors are vulnerable to disruption.</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9064" y="3072092"/>
            <a:ext cx="18966128" cy="8757958"/>
            <a:chOff x="0" y="0"/>
            <a:chExt cx="4995194" cy="2306623"/>
          </a:xfrm>
        </p:grpSpPr>
        <p:sp>
          <p:nvSpPr>
            <p:cNvPr id="3" name="Freeform 3"/>
            <p:cNvSpPr/>
            <p:nvPr/>
          </p:nvSpPr>
          <p:spPr>
            <a:xfrm>
              <a:off x="0" y="0"/>
              <a:ext cx="4995194" cy="2306623"/>
            </a:xfrm>
            <a:custGeom>
              <a:avLst/>
              <a:gdLst/>
              <a:ahLst/>
              <a:cxnLst/>
              <a:rect l="l" t="t" r="r" b="b"/>
              <a:pathLst>
                <a:path w="4995194" h="2306623">
                  <a:moveTo>
                    <a:pt x="0" y="0"/>
                  </a:moveTo>
                  <a:lnTo>
                    <a:pt x="4995194" y="0"/>
                  </a:lnTo>
                  <a:lnTo>
                    <a:pt x="4995194" y="2306623"/>
                  </a:lnTo>
                  <a:lnTo>
                    <a:pt x="0" y="2306623"/>
                  </a:lnTo>
                  <a:close/>
                </a:path>
              </a:pathLst>
            </a:custGeom>
            <a:solidFill>
              <a:srgbClr val="FFEEBF">
                <a:alpha val="26667"/>
              </a:srgbClr>
            </a:solidFill>
          </p:spPr>
          <p:txBody>
            <a:bodyPr/>
            <a:lstStyle/>
            <a:p>
              <a:endParaRPr lang="en-US"/>
            </a:p>
          </p:txBody>
        </p:sp>
        <p:sp>
          <p:nvSpPr>
            <p:cNvPr id="4" name="TextBox 4"/>
            <p:cNvSpPr txBox="1"/>
            <p:nvPr/>
          </p:nvSpPr>
          <p:spPr>
            <a:xfrm>
              <a:off x="0" y="-38100"/>
              <a:ext cx="4995194" cy="2344723"/>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1028700" y="5309722"/>
            <a:ext cx="678128" cy="678128"/>
            <a:chOff x="0" y="0"/>
            <a:chExt cx="178601" cy="178601"/>
          </a:xfrm>
        </p:grpSpPr>
        <p:sp>
          <p:nvSpPr>
            <p:cNvPr id="6" name="Freeform 6"/>
            <p:cNvSpPr/>
            <p:nvPr/>
          </p:nvSpPr>
          <p:spPr>
            <a:xfrm>
              <a:off x="0" y="0"/>
              <a:ext cx="178601" cy="178601"/>
            </a:xfrm>
            <a:custGeom>
              <a:avLst/>
              <a:gdLst/>
              <a:ahLst/>
              <a:cxnLst/>
              <a:rect l="l" t="t" r="r" b="b"/>
              <a:pathLst>
                <a:path w="178601" h="178601">
                  <a:moveTo>
                    <a:pt x="79916" y="0"/>
                  </a:moveTo>
                  <a:lnTo>
                    <a:pt x="98685" y="0"/>
                  </a:lnTo>
                  <a:cubicBezTo>
                    <a:pt x="119880" y="0"/>
                    <a:pt x="140207" y="8420"/>
                    <a:pt x="155195" y="23407"/>
                  </a:cubicBezTo>
                  <a:cubicBezTo>
                    <a:pt x="170182" y="38394"/>
                    <a:pt x="178601" y="58721"/>
                    <a:pt x="178601" y="79916"/>
                  </a:cubicBezTo>
                  <a:lnTo>
                    <a:pt x="178601" y="98685"/>
                  </a:lnTo>
                  <a:cubicBezTo>
                    <a:pt x="178601" y="119880"/>
                    <a:pt x="170182" y="140207"/>
                    <a:pt x="155195" y="155195"/>
                  </a:cubicBezTo>
                  <a:cubicBezTo>
                    <a:pt x="140207" y="170182"/>
                    <a:pt x="119880" y="178601"/>
                    <a:pt x="98685" y="178601"/>
                  </a:cubicBezTo>
                  <a:lnTo>
                    <a:pt x="79916" y="178601"/>
                  </a:lnTo>
                  <a:cubicBezTo>
                    <a:pt x="58721" y="178601"/>
                    <a:pt x="38394" y="170182"/>
                    <a:pt x="23407" y="155195"/>
                  </a:cubicBezTo>
                  <a:cubicBezTo>
                    <a:pt x="8420" y="140207"/>
                    <a:pt x="0" y="119880"/>
                    <a:pt x="0" y="98685"/>
                  </a:cubicBezTo>
                  <a:lnTo>
                    <a:pt x="0" y="79916"/>
                  </a:lnTo>
                  <a:cubicBezTo>
                    <a:pt x="0" y="58721"/>
                    <a:pt x="8420" y="38394"/>
                    <a:pt x="23407" y="23407"/>
                  </a:cubicBezTo>
                  <a:cubicBezTo>
                    <a:pt x="38394" y="8420"/>
                    <a:pt x="58721" y="0"/>
                    <a:pt x="79916" y="0"/>
                  </a:cubicBezTo>
                  <a:close/>
                </a:path>
              </a:pathLst>
            </a:custGeom>
            <a:solidFill>
              <a:srgbClr val="EB9837"/>
            </a:solidFill>
            <a:ln cap="sq">
              <a:noFill/>
              <a:prstDash val="solid"/>
              <a:miter/>
            </a:ln>
          </p:spPr>
          <p:txBody>
            <a:bodyPr/>
            <a:lstStyle/>
            <a:p>
              <a:endParaRPr lang="en-US"/>
            </a:p>
          </p:txBody>
        </p:sp>
        <p:sp>
          <p:nvSpPr>
            <p:cNvPr id="7" name="TextBox 7"/>
            <p:cNvSpPr txBox="1"/>
            <p:nvPr/>
          </p:nvSpPr>
          <p:spPr>
            <a:xfrm>
              <a:off x="0" y="-38100"/>
              <a:ext cx="178601" cy="216701"/>
            </a:xfrm>
            <a:prstGeom prst="rect">
              <a:avLst/>
            </a:prstGeom>
          </p:spPr>
          <p:txBody>
            <a:bodyPr lIns="50800" tIns="50800" rIns="50800" bIns="50800" rtlCol="0" anchor="ctr"/>
            <a:lstStyle/>
            <a:p>
              <a:pPr algn="ctr">
                <a:lnSpc>
                  <a:spcPts val="2659"/>
                </a:lnSpc>
              </a:pPr>
              <a:endParaRPr dirty="0"/>
            </a:p>
          </p:txBody>
        </p:sp>
      </p:grpSp>
      <p:sp>
        <p:nvSpPr>
          <p:cNvPr id="8" name="Freeform 8"/>
          <p:cNvSpPr/>
          <p:nvPr/>
        </p:nvSpPr>
        <p:spPr>
          <a:xfrm>
            <a:off x="1134767" y="5475945"/>
            <a:ext cx="465994" cy="345683"/>
          </a:xfrm>
          <a:custGeom>
            <a:avLst/>
            <a:gdLst/>
            <a:ahLst/>
            <a:cxnLst/>
            <a:rect l="l" t="t" r="r" b="b"/>
            <a:pathLst>
              <a:path w="465994" h="345683">
                <a:moveTo>
                  <a:pt x="0" y="0"/>
                </a:moveTo>
                <a:lnTo>
                  <a:pt x="465994" y="0"/>
                </a:lnTo>
                <a:lnTo>
                  <a:pt x="465994" y="345683"/>
                </a:lnTo>
                <a:lnTo>
                  <a:pt x="0" y="345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028700" y="6665977"/>
            <a:ext cx="4552064" cy="3032813"/>
          </a:xfrm>
          <a:custGeom>
            <a:avLst/>
            <a:gdLst/>
            <a:ahLst/>
            <a:cxnLst/>
            <a:rect l="l" t="t" r="r" b="b"/>
            <a:pathLst>
              <a:path w="4552064" h="3032813">
                <a:moveTo>
                  <a:pt x="0" y="0"/>
                </a:moveTo>
                <a:lnTo>
                  <a:pt x="4552064" y="0"/>
                </a:lnTo>
                <a:lnTo>
                  <a:pt x="4552064" y="3032813"/>
                </a:lnTo>
                <a:lnTo>
                  <a:pt x="0" y="3032813"/>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2173784" y="5185897"/>
            <a:ext cx="8739849" cy="760609"/>
          </a:xfrm>
          <a:prstGeom prst="rect">
            <a:avLst/>
          </a:prstGeom>
        </p:spPr>
        <p:txBody>
          <a:bodyPr lIns="0" tIns="0" rIns="0" bIns="0" rtlCol="0" anchor="t">
            <a:spAutoFit/>
          </a:bodyPr>
          <a:lstStyle/>
          <a:p>
            <a:pPr algn="l">
              <a:lnSpc>
                <a:spcPts val="5851"/>
              </a:lnSpc>
              <a:spcBef>
                <a:spcPct val="0"/>
              </a:spcBef>
            </a:pPr>
            <a:r>
              <a:rPr lang="en-US" sz="4179" dirty="0">
                <a:solidFill>
                  <a:srgbClr val="487307"/>
                </a:solidFill>
                <a:latin typeface="Poppins"/>
                <a:ea typeface="Poppins"/>
                <a:cs typeface="Poppins"/>
                <a:sym typeface="Poppins"/>
              </a:rPr>
              <a:t>Water and Wastewater Systems</a:t>
            </a:r>
          </a:p>
        </p:txBody>
      </p:sp>
      <p:sp>
        <p:nvSpPr>
          <p:cNvPr id="11" name="TextBox 11"/>
          <p:cNvSpPr txBox="1"/>
          <p:nvPr/>
        </p:nvSpPr>
        <p:spPr>
          <a:xfrm>
            <a:off x="1028700" y="1267127"/>
            <a:ext cx="16230600" cy="1220732"/>
          </a:xfrm>
          <a:prstGeom prst="rect">
            <a:avLst/>
          </a:prstGeom>
        </p:spPr>
        <p:txBody>
          <a:bodyPr lIns="0" tIns="0" rIns="0" bIns="0" rtlCol="0" anchor="t">
            <a:spAutoFit/>
          </a:bodyPr>
          <a:lstStyle/>
          <a:p>
            <a:pPr algn="l">
              <a:lnSpc>
                <a:spcPts val="4691"/>
              </a:lnSpc>
            </a:pPr>
            <a:r>
              <a:rPr lang="en-US" sz="5044" b="1" dirty="0">
                <a:solidFill>
                  <a:srgbClr val="70821F"/>
                </a:solidFill>
                <a:latin typeface="Garet Bold"/>
                <a:ea typeface="Garet Bold"/>
                <a:cs typeface="Garet Bold"/>
                <a:sym typeface="Garet Bold"/>
              </a:rPr>
              <a:t>Strengthening the Security and Resilience of United States Food and Agriculture</a:t>
            </a:r>
          </a:p>
        </p:txBody>
      </p:sp>
      <p:sp>
        <p:nvSpPr>
          <p:cNvPr id="12" name="TextBox 12"/>
          <p:cNvSpPr txBox="1"/>
          <p:nvPr/>
        </p:nvSpPr>
        <p:spPr>
          <a:xfrm>
            <a:off x="1028700" y="759244"/>
            <a:ext cx="13777991" cy="302906"/>
          </a:xfrm>
          <a:prstGeom prst="rect">
            <a:avLst/>
          </a:prstGeom>
        </p:spPr>
        <p:txBody>
          <a:bodyPr lIns="0" tIns="0" rIns="0" bIns="0" rtlCol="0" anchor="t">
            <a:spAutoFit/>
          </a:bodyPr>
          <a:lstStyle/>
          <a:p>
            <a:pPr algn="l">
              <a:lnSpc>
                <a:spcPts val="2273"/>
              </a:lnSpc>
            </a:pPr>
            <a:r>
              <a:rPr lang="en-US" sz="2444" dirty="0">
                <a:solidFill>
                  <a:srgbClr val="70821F"/>
                </a:solidFill>
                <a:latin typeface="Garet"/>
                <a:ea typeface="Garet"/>
                <a:cs typeface="Garet"/>
                <a:sym typeface="Garet"/>
              </a:rPr>
              <a:t>2022 issuance of National Security Memorandum 16 (NSM- 16) </a:t>
            </a:r>
          </a:p>
        </p:txBody>
      </p:sp>
      <p:sp>
        <p:nvSpPr>
          <p:cNvPr id="13" name="TextBox 13"/>
          <p:cNvSpPr txBox="1"/>
          <p:nvPr/>
        </p:nvSpPr>
        <p:spPr>
          <a:xfrm>
            <a:off x="1028700" y="3607414"/>
            <a:ext cx="16230600" cy="1497986"/>
          </a:xfrm>
          <a:prstGeom prst="rect">
            <a:avLst/>
          </a:prstGeom>
        </p:spPr>
        <p:txBody>
          <a:bodyPr lIns="0" tIns="0" rIns="0" bIns="0" rtlCol="0" anchor="t">
            <a:spAutoFit/>
          </a:bodyPr>
          <a:lstStyle/>
          <a:p>
            <a:pPr algn="l">
              <a:lnSpc>
                <a:spcPts val="3913"/>
              </a:lnSpc>
            </a:pPr>
            <a:r>
              <a:rPr lang="en-US" sz="3403" dirty="0">
                <a:solidFill>
                  <a:srgbClr val="000000"/>
                </a:solidFill>
                <a:latin typeface="Garet"/>
                <a:ea typeface="Garet"/>
                <a:cs typeface="Garet"/>
                <a:sym typeface="Garet"/>
              </a:rPr>
              <a:t>Critical infrastructure dependencies exist between the Food and Agriculture Sector and the following:</a:t>
            </a:r>
          </a:p>
          <a:p>
            <a:pPr algn="l">
              <a:lnSpc>
                <a:spcPts val="3913"/>
              </a:lnSpc>
            </a:pPr>
            <a:endParaRPr lang="en-US" sz="3403" dirty="0">
              <a:solidFill>
                <a:srgbClr val="000000"/>
              </a:solidFill>
              <a:latin typeface="Garet"/>
              <a:ea typeface="Garet"/>
              <a:cs typeface="Garet"/>
              <a:sym typeface="Garet"/>
            </a:endParaRPr>
          </a:p>
        </p:txBody>
      </p:sp>
      <p:sp>
        <p:nvSpPr>
          <p:cNvPr id="14" name="TextBox 14"/>
          <p:cNvSpPr txBox="1"/>
          <p:nvPr/>
        </p:nvSpPr>
        <p:spPr>
          <a:xfrm>
            <a:off x="5723147" y="6108431"/>
            <a:ext cx="11536153" cy="3458576"/>
          </a:xfrm>
          <a:prstGeom prst="rect">
            <a:avLst/>
          </a:prstGeom>
        </p:spPr>
        <p:txBody>
          <a:bodyPr lIns="0" tIns="0" rIns="0" bIns="0" rtlCol="0" anchor="t">
            <a:spAutoFit/>
          </a:bodyPr>
          <a:lstStyle/>
          <a:p>
            <a:pPr marL="518157" lvl="1" indent="-259078" algn="l">
              <a:lnSpc>
                <a:spcPts val="3359"/>
              </a:lnSpc>
              <a:buFont typeface="Arial"/>
              <a:buChar char="•"/>
            </a:pPr>
            <a:r>
              <a:rPr lang="en-US" sz="2399" dirty="0">
                <a:solidFill>
                  <a:srgbClr val="000000"/>
                </a:solidFill>
                <a:latin typeface="Canva Sans"/>
                <a:ea typeface="Canva Sans"/>
                <a:cs typeface="Canva Sans"/>
                <a:sym typeface="Canva Sans"/>
              </a:rPr>
              <a:t>Used to ensure clean water for drinking and irrigation. </a:t>
            </a:r>
          </a:p>
          <a:p>
            <a:pPr marL="518157" lvl="1" indent="-259078" algn="l">
              <a:lnSpc>
                <a:spcPts val="3359"/>
              </a:lnSpc>
              <a:buFont typeface="Arial"/>
              <a:buChar char="•"/>
            </a:pPr>
            <a:r>
              <a:rPr lang="en-US" sz="2399" dirty="0">
                <a:solidFill>
                  <a:srgbClr val="000000"/>
                </a:solidFill>
                <a:latin typeface="Canva Sans"/>
                <a:ea typeface="Canva Sans"/>
                <a:cs typeface="Canva Sans"/>
                <a:sym typeface="Canva Sans"/>
              </a:rPr>
              <a:t>Traditional threats to the efficient functionality of water and waste water systems such as drought, and inland flooding.</a:t>
            </a:r>
          </a:p>
          <a:p>
            <a:pPr marL="518157" lvl="1" indent="-259078" algn="l">
              <a:lnSpc>
                <a:spcPts val="3359"/>
              </a:lnSpc>
              <a:buFont typeface="Arial"/>
              <a:buChar char="•"/>
            </a:pPr>
            <a:r>
              <a:rPr lang="en-US" sz="2399" dirty="0">
                <a:solidFill>
                  <a:srgbClr val="000000"/>
                </a:solidFill>
                <a:latin typeface="Canva Sans"/>
                <a:ea typeface="Canva Sans"/>
                <a:cs typeface="Canva Sans"/>
                <a:sym typeface="Canva Sans"/>
              </a:rPr>
              <a:t>Malicious persons may conduct cyber attacks to manipulate devices and cause storage tank spills, to conduct ransomware attacks to adversely impact processes, to exploit IT networks in areas where there are geopolitical tensions or conflict. As well as to impact water treatment steps, distribution, water pumps, or control operations.</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grpSp>
        <p:nvGrpSpPr>
          <p:cNvPr id="2" name="Group 2"/>
          <p:cNvGrpSpPr/>
          <p:nvPr/>
        </p:nvGrpSpPr>
        <p:grpSpPr>
          <a:xfrm>
            <a:off x="-2140420" y="-724065"/>
            <a:ext cx="12090661" cy="11411927"/>
            <a:chOff x="0" y="0"/>
            <a:chExt cx="3184372" cy="3005610"/>
          </a:xfrm>
        </p:grpSpPr>
        <p:sp>
          <p:nvSpPr>
            <p:cNvPr id="3" name="Freeform 3"/>
            <p:cNvSpPr/>
            <p:nvPr/>
          </p:nvSpPr>
          <p:spPr>
            <a:xfrm>
              <a:off x="0" y="0"/>
              <a:ext cx="3184372" cy="3005610"/>
            </a:xfrm>
            <a:custGeom>
              <a:avLst/>
              <a:gdLst/>
              <a:ahLst/>
              <a:cxnLst/>
              <a:rect l="l" t="t" r="r" b="b"/>
              <a:pathLst>
                <a:path w="3184372" h="3005610">
                  <a:moveTo>
                    <a:pt x="0" y="0"/>
                  </a:moveTo>
                  <a:lnTo>
                    <a:pt x="3184372" y="0"/>
                  </a:lnTo>
                  <a:lnTo>
                    <a:pt x="3184372" y="3005610"/>
                  </a:lnTo>
                  <a:lnTo>
                    <a:pt x="0" y="3005610"/>
                  </a:lnTo>
                  <a:close/>
                </a:path>
              </a:pathLst>
            </a:custGeom>
            <a:solidFill>
              <a:srgbClr val="133D31"/>
            </a:solidFill>
          </p:spPr>
          <p:txBody>
            <a:bodyPr/>
            <a:lstStyle/>
            <a:p>
              <a:endParaRPr lang="en-US"/>
            </a:p>
          </p:txBody>
        </p:sp>
        <p:sp>
          <p:nvSpPr>
            <p:cNvPr id="4" name="TextBox 4"/>
            <p:cNvSpPr txBox="1"/>
            <p:nvPr/>
          </p:nvSpPr>
          <p:spPr>
            <a:xfrm>
              <a:off x="0" y="-38100"/>
              <a:ext cx="3184372" cy="3043710"/>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239070" y="5422733"/>
            <a:ext cx="3503675" cy="350367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187" r="-25187"/>
              </a:stretch>
            </a:blipFill>
            <a:ln w="85725" cap="sq">
              <a:solidFill>
                <a:srgbClr val="FFFCF3"/>
              </a:solidFill>
              <a:prstDash val="solid"/>
              <a:miter/>
            </a:ln>
          </p:spPr>
          <p:txBody>
            <a:bodyPr/>
            <a:lstStyle/>
            <a:p>
              <a:endParaRPr lang="en-US"/>
            </a:p>
          </p:txBody>
        </p:sp>
      </p:grpSp>
      <p:grpSp>
        <p:nvGrpSpPr>
          <p:cNvPr id="7" name="Group 7"/>
          <p:cNvGrpSpPr/>
          <p:nvPr/>
        </p:nvGrpSpPr>
        <p:grpSpPr>
          <a:xfrm>
            <a:off x="3195436" y="3199529"/>
            <a:ext cx="3503675" cy="350367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a:ln w="85725" cap="sq">
              <a:solidFill>
                <a:srgbClr val="FFFCF3"/>
              </a:solidFill>
              <a:prstDash val="solid"/>
              <a:miter/>
            </a:ln>
          </p:spPr>
          <p:txBody>
            <a:bodyPr/>
            <a:lstStyle/>
            <a:p>
              <a:endParaRPr lang="en-US"/>
            </a:p>
          </p:txBody>
        </p:sp>
      </p:grpSp>
      <p:sp>
        <p:nvSpPr>
          <p:cNvPr id="9" name="TextBox 9"/>
          <p:cNvSpPr txBox="1"/>
          <p:nvPr/>
        </p:nvSpPr>
        <p:spPr>
          <a:xfrm>
            <a:off x="590911" y="968391"/>
            <a:ext cx="7554402" cy="1716377"/>
          </a:xfrm>
          <a:prstGeom prst="rect">
            <a:avLst/>
          </a:prstGeom>
        </p:spPr>
        <p:txBody>
          <a:bodyPr lIns="0" tIns="0" rIns="0" bIns="0" rtlCol="0" anchor="t">
            <a:spAutoFit/>
          </a:bodyPr>
          <a:lstStyle/>
          <a:p>
            <a:pPr algn="l">
              <a:lnSpc>
                <a:spcPts val="6511"/>
              </a:lnSpc>
            </a:pPr>
            <a:r>
              <a:rPr lang="en-US" sz="7001" b="1" dirty="0">
                <a:solidFill>
                  <a:srgbClr val="FFFAF5"/>
                </a:solidFill>
                <a:latin typeface="Garet Bold"/>
                <a:ea typeface="Garet Bold"/>
                <a:cs typeface="Garet Bold"/>
                <a:sym typeface="Garet Bold"/>
              </a:rPr>
              <a:t>  System Wide Vulnerabilities</a:t>
            </a:r>
          </a:p>
        </p:txBody>
      </p:sp>
      <p:sp>
        <p:nvSpPr>
          <p:cNvPr id="10" name="TextBox 10"/>
          <p:cNvSpPr txBox="1"/>
          <p:nvPr/>
        </p:nvSpPr>
        <p:spPr>
          <a:xfrm>
            <a:off x="10167654" y="223669"/>
            <a:ext cx="7852776" cy="9919510"/>
          </a:xfrm>
          <a:prstGeom prst="rect">
            <a:avLst/>
          </a:prstGeom>
        </p:spPr>
        <p:txBody>
          <a:bodyPr lIns="0" tIns="0" rIns="0" bIns="0" rtlCol="0" anchor="t">
            <a:spAutoFit/>
          </a:bodyPr>
          <a:lstStyle/>
          <a:p>
            <a:pPr marL="482914" lvl="1" indent="-241457" algn="l">
              <a:lnSpc>
                <a:spcPts val="3131"/>
              </a:lnSpc>
              <a:buFont typeface="Arial"/>
              <a:buChar char="•"/>
            </a:pPr>
            <a:r>
              <a:rPr lang="en-US" sz="2236" b="1" dirty="0">
                <a:solidFill>
                  <a:srgbClr val="487307"/>
                </a:solidFill>
                <a:latin typeface="Poppins Bold"/>
                <a:ea typeface="Poppins Bold"/>
                <a:cs typeface="Poppins Bold"/>
                <a:sym typeface="Poppins Bold"/>
              </a:rPr>
              <a:t>Investment and acquisition of agricultural land and U.S. companies:</a:t>
            </a:r>
            <a:r>
              <a:rPr lang="en-US" sz="2236" dirty="0">
                <a:solidFill>
                  <a:srgbClr val="487307"/>
                </a:solidFill>
                <a:latin typeface="Poppins"/>
                <a:ea typeface="Poppins"/>
                <a:cs typeface="Poppins"/>
                <a:sym typeface="Poppins"/>
              </a:rPr>
              <a:t> WH Group acquired Smithfield Foods in 2013. As the largest U.S. pork producer, the Hong Kong based company now has access to all technology, and data, as well as U.S. investments via an IPO which allegedly raised over $500 million in January 2025 when it was released on the Nasdaq Global Select Market. </a:t>
            </a:r>
          </a:p>
          <a:p>
            <a:pPr algn="l">
              <a:lnSpc>
                <a:spcPts val="3131"/>
              </a:lnSpc>
            </a:pPr>
            <a:endParaRPr lang="en-US" sz="2236" dirty="0">
              <a:solidFill>
                <a:srgbClr val="487307"/>
              </a:solidFill>
              <a:latin typeface="Poppins"/>
              <a:ea typeface="Poppins"/>
              <a:cs typeface="Poppins"/>
              <a:sym typeface="Poppins"/>
            </a:endParaRPr>
          </a:p>
          <a:p>
            <a:pPr marL="482914" lvl="1" indent="-241457" algn="l">
              <a:lnSpc>
                <a:spcPts val="3131"/>
              </a:lnSpc>
              <a:buFont typeface="Arial"/>
              <a:buChar char="•"/>
            </a:pPr>
            <a:r>
              <a:rPr lang="en-US" sz="2236" b="1" dirty="0">
                <a:solidFill>
                  <a:srgbClr val="487307"/>
                </a:solidFill>
                <a:latin typeface="Poppins Bold"/>
                <a:ea typeface="Poppins Bold"/>
                <a:cs typeface="Poppins Bold"/>
                <a:sym typeface="Poppins Bold"/>
              </a:rPr>
              <a:t>In 2021, the Russia-linked cyber group Revil hacked JBS, the world’s largest beef producer, with a demand for $11 million. </a:t>
            </a:r>
            <a:r>
              <a:rPr lang="en-US" sz="2236" dirty="0">
                <a:solidFill>
                  <a:srgbClr val="487307"/>
                </a:solidFill>
                <a:latin typeface="Poppins"/>
                <a:ea typeface="Poppins"/>
                <a:cs typeface="Poppins"/>
                <a:sym typeface="Poppins"/>
              </a:rPr>
              <a:t>This ransomware attack caused the temporary closure of 9 plants, which directly impacted the U.S., Canada, and Australia. JBS is a Brazilian multi-national company. </a:t>
            </a:r>
          </a:p>
          <a:p>
            <a:pPr algn="l">
              <a:lnSpc>
                <a:spcPts val="3131"/>
              </a:lnSpc>
            </a:pPr>
            <a:endParaRPr lang="en-US" sz="2236" dirty="0">
              <a:solidFill>
                <a:srgbClr val="487307"/>
              </a:solidFill>
              <a:latin typeface="Poppins"/>
              <a:ea typeface="Poppins"/>
              <a:cs typeface="Poppins"/>
              <a:sym typeface="Poppins"/>
            </a:endParaRPr>
          </a:p>
          <a:p>
            <a:pPr marL="482914" lvl="1" indent="-241457" algn="l">
              <a:lnSpc>
                <a:spcPts val="3131"/>
              </a:lnSpc>
              <a:buFont typeface="Arial"/>
              <a:buChar char="•"/>
            </a:pPr>
            <a:r>
              <a:rPr lang="en-US" sz="2236" b="1" dirty="0">
                <a:solidFill>
                  <a:srgbClr val="487307"/>
                </a:solidFill>
                <a:latin typeface="Poppins Bold"/>
                <a:ea typeface="Poppins Bold"/>
                <a:cs typeface="Poppins Bold"/>
                <a:sym typeface="Poppins Bold"/>
              </a:rPr>
              <a:t>According to open source news, China is seeking stronger partnerships with Brazil to support their ambitious infrastructure plan titled the “Belt and Road Initiative” (BRI)</a:t>
            </a:r>
            <a:r>
              <a:rPr lang="en-US" sz="2236" dirty="0">
                <a:solidFill>
                  <a:srgbClr val="487307"/>
                </a:solidFill>
                <a:latin typeface="Poppins"/>
                <a:ea typeface="Poppins"/>
                <a:cs typeface="Poppins"/>
                <a:sym typeface="Poppins"/>
              </a:rPr>
              <a:t>. The BRI is a multi-pronged plan that reimagines global supply chains, technological connectivity, and military strategy in the run-up to the PRC’s 100-year anniversary in 2049. </a:t>
            </a:r>
          </a:p>
          <a:p>
            <a:pPr algn="l">
              <a:lnSpc>
                <a:spcPts val="3131"/>
              </a:lnSpc>
              <a:spcBef>
                <a:spcPct val="0"/>
              </a:spcBef>
            </a:pPr>
            <a:endParaRPr lang="en-US" sz="2236" dirty="0">
              <a:solidFill>
                <a:srgbClr val="487307"/>
              </a:solidFill>
              <a:latin typeface="Poppins"/>
              <a:ea typeface="Poppins"/>
              <a:cs typeface="Poppins"/>
              <a:sym typeface="Poppins"/>
            </a:endParaRPr>
          </a:p>
        </p:txBody>
      </p:sp>
      <p:grpSp>
        <p:nvGrpSpPr>
          <p:cNvPr id="11" name="Group 11"/>
          <p:cNvGrpSpPr/>
          <p:nvPr/>
        </p:nvGrpSpPr>
        <p:grpSpPr>
          <a:xfrm>
            <a:off x="6094725" y="5422733"/>
            <a:ext cx="3503675" cy="350367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8838" r="-38838"/>
              </a:stretch>
            </a:blipFill>
            <a:ln w="85725" cap="sq">
              <a:solidFill>
                <a:srgbClr val="FFFCF3"/>
              </a:solidFill>
              <a:prstDash val="solid"/>
              <a:miter/>
            </a:ln>
          </p:spPr>
          <p:txBody>
            <a:bodyPr/>
            <a:lstStyle/>
            <a:p>
              <a:endParaRPr lang="en-US"/>
            </a:p>
          </p:txBody>
        </p:sp>
      </p:gr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541191"/>
            <a:ext cx="18288000" cy="7569656"/>
            <a:chOff x="0" y="-38100"/>
            <a:chExt cx="4995194" cy="1866571"/>
          </a:xfrm>
        </p:grpSpPr>
        <p:sp>
          <p:nvSpPr>
            <p:cNvPr id="3" name="Freeform 3"/>
            <p:cNvSpPr/>
            <p:nvPr/>
          </p:nvSpPr>
          <p:spPr>
            <a:xfrm>
              <a:off x="0" y="0"/>
              <a:ext cx="4995194" cy="1594835"/>
            </a:xfrm>
            <a:custGeom>
              <a:avLst/>
              <a:gdLst/>
              <a:ahLst/>
              <a:cxnLst/>
              <a:rect l="l" t="t" r="r" b="b"/>
              <a:pathLst>
                <a:path w="4995194" h="1828471">
                  <a:moveTo>
                    <a:pt x="0" y="0"/>
                  </a:moveTo>
                  <a:lnTo>
                    <a:pt x="4995194" y="0"/>
                  </a:lnTo>
                  <a:lnTo>
                    <a:pt x="4995194" y="1828471"/>
                  </a:lnTo>
                  <a:lnTo>
                    <a:pt x="0" y="1828471"/>
                  </a:lnTo>
                  <a:close/>
                </a:path>
              </a:pathLst>
            </a:custGeom>
            <a:solidFill>
              <a:srgbClr val="FFEEBF">
                <a:alpha val="26667"/>
              </a:srgbClr>
            </a:solidFill>
          </p:spPr>
          <p:txBody>
            <a:bodyPr/>
            <a:lstStyle/>
            <a:p>
              <a:endParaRPr lang="en-US"/>
            </a:p>
          </p:txBody>
        </p:sp>
        <p:sp>
          <p:nvSpPr>
            <p:cNvPr id="4" name="TextBox 4"/>
            <p:cNvSpPr txBox="1"/>
            <p:nvPr/>
          </p:nvSpPr>
          <p:spPr>
            <a:xfrm>
              <a:off x="0" y="-38100"/>
              <a:ext cx="4995194" cy="1866571"/>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1728201" y="431021"/>
            <a:ext cx="7040546" cy="2959880"/>
            <a:chOff x="0" y="0"/>
            <a:chExt cx="1090765" cy="788205"/>
          </a:xfrm>
        </p:grpSpPr>
        <p:sp>
          <p:nvSpPr>
            <p:cNvPr id="6" name="Freeform 6"/>
            <p:cNvSpPr/>
            <p:nvPr/>
          </p:nvSpPr>
          <p:spPr>
            <a:xfrm>
              <a:off x="0" y="0"/>
              <a:ext cx="1090765" cy="788205"/>
            </a:xfrm>
            <a:custGeom>
              <a:avLst/>
              <a:gdLst/>
              <a:ahLst/>
              <a:cxnLst/>
              <a:rect l="l" t="t" r="r" b="b"/>
              <a:pathLst>
                <a:path w="1090765" h="788205">
                  <a:moveTo>
                    <a:pt x="38487" y="0"/>
                  </a:moveTo>
                  <a:lnTo>
                    <a:pt x="1052278" y="0"/>
                  </a:lnTo>
                  <a:cubicBezTo>
                    <a:pt x="1073534" y="0"/>
                    <a:pt x="1090765" y="17231"/>
                    <a:pt x="1090765" y="38487"/>
                  </a:cubicBezTo>
                  <a:lnTo>
                    <a:pt x="1090765" y="749719"/>
                  </a:lnTo>
                  <a:cubicBezTo>
                    <a:pt x="1090765" y="770974"/>
                    <a:pt x="1073534" y="788205"/>
                    <a:pt x="1052278" y="788205"/>
                  </a:cubicBezTo>
                  <a:lnTo>
                    <a:pt x="38487" y="788205"/>
                  </a:lnTo>
                  <a:cubicBezTo>
                    <a:pt x="17231" y="788205"/>
                    <a:pt x="0" y="770974"/>
                    <a:pt x="0" y="749719"/>
                  </a:cubicBezTo>
                  <a:lnTo>
                    <a:pt x="0" y="38487"/>
                  </a:lnTo>
                  <a:cubicBezTo>
                    <a:pt x="0" y="17231"/>
                    <a:pt x="17231" y="0"/>
                    <a:pt x="38487" y="0"/>
                  </a:cubicBezTo>
                  <a:close/>
                </a:path>
              </a:pathLst>
            </a:custGeom>
            <a:blipFill>
              <a:blip r:embed="rId3"/>
              <a:stretch>
                <a:fillRect l="-4230" r="-4230"/>
              </a:stretch>
            </a:blipFill>
            <a:ln w="57150" cap="rnd">
              <a:solidFill>
                <a:srgbClr val="487307"/>
              </a:solidFill>
              <a:prstDash val="solid"/>
              <a:round/>
            </a:ln>
          </p:spPr>
          <p:txBody>
            <a:bodyPr/>
            <a:lstStyle/>
            <a:p>
              <a:endParaRPr lang="en-US"/>
            </a:p>
          </p:txBody>
        </p:sp>
      </p:grpSp>
      <p:grpSp>
        <p:nvGrpSpPr>
          <p:cNvPr id="7" name="Group 7"/>
          <p:cNvGrpSpPr/>
          <p:nvPr/>
        </p:nvGrpSpPr>
        <p:grpSpPr>
          <a:xfrm>
            <a:off x="1728201" y="3853600"/>
            <a:ext cx="7040546" cy="6302073"/>
            <a:chOff x="0" y="0"/>
            <a:chExt cx="1854300" cy="1450008"/>
          </a:xfrm>
        </p:grpSpPr>
        <p:sp>
          <p:nvSpPr>
            <p:cNvPr id="8" name="Freeform 8"/>
            <p:cNvSpPr/>
            <p:nvPr/>
          </p:nvSpPr>
          <p:spPr>
            <a:xfrm>
              <a:off x="0" y="0"/>
              <a:ext cx="1854300" cy="1450008"/>
            </a:xfrm>
            <a:custGeom>
              <a:avLst/>
              <a:gdLst/>
              <a:ahLst/>
              <a:cxnLst/>
              <a:rect l="l" t="t" r="r" b="b"/>
              <a:pathLst>
                <a:path w="1854300" h="1450008">
                  <a:moveTo>
                    <a:pt x="7697" y="0"/>
                  </a:moveTo>
                  <a:lnTo>
                    <a:pt x="1846603" y="0"/>
                  </a:lnTo>
                  <a:cubicBezTo>
                    <a:pt x="1848644" y="0"/>
                    <a:pt x="1850602" y="811"/>
                    <a:pt x="1852045" y="2254"/>
                  </a:cubicBezTo>
                  <a:cubicBezTo>
                    <a:pt x="1853489" y="3698"/>
                    <a:pt x="1854300" y="5656"/>
                    <a:pt x="1854300" y="7697"/>
                  </a:cubicBezTo>
                  <a:lnTo>
                    <a:pt x="1854300" y="1442311"/>
                  </a:lnTo>
                  <a:cubicBezTo>
                    <a:pt x="1854300" y="1446562"/>
                    <a:pt x="1850854" y="1450008"/>
                    <a:pt x="1846603" y="1450008"/>
                  </a:cubicBezTo>
                  <a:lnTo>
                    <a:pt x="7697" y="1450008"/>
                  </a:lnTo>
                  <a:cubicBezTo>
                    <a:pt x="3446" y="1450008"/>
                    <a:pt x="0" y="1446562"/>
                    <a:pt x="0" y="1442311"/>
                  </a:cubicBezTo>
                  <a:lnTo>
                    <a:pt x="0" y="7697"/>
                  </a:lnTo>
                  <a:cubicBezTo>
                    <a:pt x="0" y="3446"/>
                    <a:pt x="3446" y="0"/>
                    <a:pt x="7697" y="0"/>
                  </a:cubicBezTo>
                  <a:close/>
                </a:path>
              </a:pathLst>
            </a:custGeom>
            <a:solidFill>
              <a:srgbClr val="B4C273"/>
            </a:solidFill>
            <a:ln cap="sq">
              <a:noFill/>
              <a:prstDash val="solid"/>
              <a:miter/>
            </a:ln>
          </p:spPr>
          <p:txBody>
            <a:bodyPr/>
            <a:lstStyle/>
            <a:p>
              <a:endParaRPr lang="en-US"/>
            </a:p>
          </p:txBody>
        </p:sp>
        <p:sp>
          <p:nvSpPr>
            <p:cNvPr id="9" name="TextBox 9"/>
            <p:cNvSpPr txBox="1"/>
            <p:nvPr/>
          </p:nvSpPr>
          <p:spPr>
            <a:xfrm>
              <a:off x="0" y="-38100"/>
              <a:ext cx="1854300" cy="1488108"/>
            </a:xfrm>
            <a:prstGeom prst="rect">
              <a:avLst/>
            </a:prstGeom>
          </p:spPr>
          <p:txBody>
            <a:bodyPr lIns="50800" tIns="50800" rIns="50800" bIns="50800" rtlCol="0" anchor="ctr"/>
            <a:lstStyle/>
            <a:p>
              <a:pPr algn="ctr">
                <a:lnSpc>
                  <a:spcPts val="2659"/>
                </a:lnSpc>
              </a:pPr>
              <a:endParaRPr dirty="0"/>
            </a:p>
          </p:txBody>
        </p:sp>
      </p:grpSp>
      <p:sp>
        <p:nvSpPr>
          <p:cNvPr id="10" name="Freeform 10"/>
          <p:cNvSpPr/>
          <p:nvPr/>
        </p:nvSpPr>
        <p:spPr>
          <a:xfrm>
            <a:off x="9564146" y="5309722"/>
            <a:ext cx="465994" cy="345683"/>
          </a:xfrm>
          <a:custGeom>
            <a:avLst/>
            <a:gdLst/>
            <a:ahLst/>
            <a:cxnLst/>
            <a:rect l="l" t="t" r="r" b="b"/>
            <a:pathLst>
              <a:path w="465994" h="345683">
                <a:moveTo>
                  <a:pt x="0" y="0"/>
                </a:moveTo>
                <a:lnTo>
                  <a:pt x="465994" y="0"/>
                </a:lnTo>
                <a:lnTo>
                  <a:pt x="465994" y="345683"/>
                </a:lnTo>
                <a:lnTo>
                  <a:pt x="0" y="3456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9458079" y="972134"/>
            <a:ext cx="7449840" cy="2207472"/>
          </a:xfrm>
          <a:prstGeom prst="rect">
            <a:avLst/>
          </a:prstGeom>
        </p:spPr>
        <p:txBody>
          <a:bodyPr lIns="0" tIns="0" rIns="0" bIns="0" rtlCol="0" anchor="t">
            <a:spAutoFit/>
          </a:bodyPr>
          <a:lstStyle/>
          <a:p>
            <a:pPr algn="l">
              <a:lnSpc>
                <a:spcPts val="8461"/>
              </a:lnSpc>
            </a:pPr>
            <a:r>
              <a:rPr lang="en-US" sz="9098" b="1" dirty="0">
                <a:solidFill>
                  <a:srgbClr val="70821F"/>
                </a:solidFill>
                <a:latin typeface="Garet Bold"/>
                <a:ea typeface="Garet Bold"/>
                <a:cs typeface="Garet Bold"/>
                <a:sym typeface="Garet Bold"/>
              </a:rPr>
              <a:t>OALE Overview</a:t>
            </a:r>
          </a:p>
        </p:txBody>
      </p:sp>
      <p:sp>
        <p:nvSpPr>
          <p:cNvPr id="12" name="TextBox 12"/>
          <p:cNvSpPr txBox="1"/>
          <p:nvPr/>
        </p:nvSpPr>
        <p:spPr>
          <a:xfrm>
            <a:off x="1920405" y="4005656"/>
            <a:ext cx="6656137" cy="6150017"/>
          </a:xfrm>
          <a:prstGeom prst="rect">
            <a:avLst/>
          </a:prstGeom>
        </p:spPr>
        <p:txBody>
          <a:bodyPr lIns="0" tIns="0" rIns="0" bIns="0" rtlCol="0" anchor="t">
            <a:spAutoFit/>
          </a:bodyPr>
          <a:lstStyle/>
          <a:p>
            <a:pPr algn="ctr">
              <a:lnSpc>
                <a:spcPts val="4591"/>
              </a:lnSpc>
            </a:pPr>
            <a:r>
              <a:rPr lang="en-US" sz="3279" b="1" dirty="0">
                <a:solidFill>
                  <a:srgbClr val="FFFFFF"/>
                </a:solidFill>
                <a:latin typeface="Poppins Bold"/>
                <a:ea typeface="Poppins Bold"/>
                <a:cs typeface="Poppins Bold"/>
                <a:sym typeface="Poppins Bold"/>
              </a:rPr>
              <a:t>FDACS Divisions</a:t>
            </a:r>
          </a:p>
          <a:p>
            <a:pPr algn="ctr">
              <a:lnSpc>
                <a:spcPts val="2911"/>
              </a:lnSpc>
            </a:pPr>
            <a:r>
              <a:rPr lang="en-US" dirty="0">
                <a:solidFill>
                  <a:srgbClr val="FFFFFF"/>
                </a:solidFill>
                <a:latin typeface="Poppins"/>
                <a:ea typeface="Poppins"/>
                <a:cs typeface="Poppins"/>
                <a:sym typeface="Poppins"/>
              </a:rPr>
              <a:t>Division of Administration</a:t>
            </a:r>
          </a:p>
          <a:p>
            <a:pPr algn="ctr">
              <a:lnSpc>
                <a:spcPts val="2911"/>
              </a:lnSpc>
            </a:pPr>
            <a:r>
              <a:rPr lang="en-US" dirty="0">
                <a:solidFill>
                  <a:srgbClr val="FFFFFF"/>
                </a:solidFill>
                <a:latin typeface="Poppins"/>
                <a:ea typeface="Poppins"/>
                <a:cs typeface="Poppins"/>
                <a:sym typeface="Poppins"/>
              </a:rPr>
              <a:t>Division of Agricultural Environmental Services</a:t>
            </a:r>
          </a:p>
          <a:p>
            <a:pPr algn="ctr">
              <a:lnSpc>
                <a:spcPts val="2911"/>
              </a:lnSpc>
            </a:pPr>
            <a:r>
              <a:rPr lang="en-US" dirty="0">
                <a:solidFill>
                  <a:srgbClr val="FFFFFF"/>
                </a:solidFill>
                <a:latin typeface="Poppins"/>
                <a:ea typeface="Poppins"/>
                <a:cs typeface="Poppins"/>
                <a:sym typeface="Poppins"/>
              </a:rPr>
              <a:t>Division of Animal Industry</a:t>
            </a:r>
          </a:p>
          <a:p>
            <a:pPr algn="ctr">
              <a:lnSpc>
                <a:spcPts val="2911"/>
              </a:lnSpc>
            </a:pPr>
            <a:r>
              <a:rPr lang="en-US" dirty="0">
                <a:solidFill>
                  <a:srgbClr val="FFFFFF"/>
                </a:solidFill>
                <a:latin typeface="Poppins"/>
                <a:ea typeface="Poppins"/>
                <a:cs typeface="Poppins"/>
                <a:sym typeface="Poppins"/>
              </a:rPr>
              <a:t>Division of Aquaculture</a:t>
            </a:r>
          </a:p>
          <a:p>
            <a:pPr algn="ctr">
              <a:lnSpc>
                <a:spcPts val="2911"/>
              </a:lnSpc>
            </a:pPr>
            <a:r>
              <a:rPr lang="en-US" dirty="0">
                <a:solidFill>
                  <a:srgbClr val="FFFFFF"/>
                </a:solidFill>
                <a:latin typeface="Poppins"/>
                <a:ea typeface="Poppins"/>
                <a:cs typeface="Poppins"/>
                <a:sym typeface="Poppins"/>
              </a:rPr>
              <a:t>Division of Consumer Services </a:t>
            </a:r>
          </a:p>
          <a:p>
            <a:pPr algn="ctr">
              <a:lnSpc>
                <a:spcPts val="2911"/>
              </a:lnSpc>
            </a:pPr>
            <a:r>
              <a:rPr lang="en-US" dirty="0">
                <a:solidFill>
                  <a:srgbClr val="FFFFFF"/>
                </a:solidFill>
                <a:latin typeface="Poppins"/>
                <a:ea typeface="Poppins"/>
                <a:cs typeface="Poppins"/>
                <a:sym typeface="Poppins"/>
              </a:rPr>
              <a:t>Division of Food, Nutrition, and Wellness </a:t>
            </a:r>
          </a:p>
          <a:p>
            <a:pPr algn="ctr">
              <a:lnSpc>
                <a:spcPts val="2911"/>
              </a:lnSpc>
            </a:pPr>
            <a:r>
              <a:rPr lang="en-US" dirty="0">
                <a:solidFill>
                  <a:srgbClr val="FFFFFF"/>
                </a:solidFill>
                <a:latin typeface="Poppins"/>
                <a:ea typeface="Poppins"/>
                <a:cs typeface="Poppins"/>
                <a:sym typeface="Poppins"/>
              </a:rPr>
              <a:t>Division of Food Safety </a:t>
            </a:r>
          </a:p>
          <a:p>
            <a:pPr algn="ctr">
              <a:lnSpc>
                <a:spcPts val="2911"/>
              </a:lnSpc>
            </a:pPr>
            <a:r>
              <a:rPr lang="en-US" dirty="0">
                <a:solidFill>
                  <a:srgbClr val="FFFFFF"/>
                </a:solidFill>
                <a:latin typeface="Poppins"/>
                <a:ea typeface="Poppins"/>
                <a:cs typeface="Poppins"/>
                <a:sym typeface="Poppins"/>
              </a:rPr>
              <a:t>Division of Fruit &amp; Vegetables</a:t>
            </a:r>
          </a:p>
          <a:p>
            <a:pPr algn="ctr">
              <a:lnSpc>
                <a:spcPts val="2911"/>
              </a:lnSpc>
            </a:pPr>
            <a:r>
              <a:rPr lang="en-US" dirty="0">
                <a:solidFill>
                  <a:srgbClr val="FFFFFF"/>
                </a:solidFill>
                <a:latin typeface="Poppins"/>
                <a:ea typeface="Poppins"/>
                <a:cs typeface="Poppins"/>
                <a:sym typeface="Poppins"/>
              </a:rPr>
              <a:t>Division of Licensing </a:t>
            </a:r>
          </a:p>
          <a:p>
            <a:pPr algn="ctr">
              <a:lnSpc>
                <a:spcPts val="2911"/>
              </a:lnSpc>
            </a:pPr>
            <a:r>
              <a:rPr lang="en-US" dirty="0">
                <a:solidFill>
                  <a:srgbClr val="FFFFFF"/>
                </a:solidFill>
                <a:latin typeface="Poppins"/>
                <a:ea typeface="Poppins"/>
                <a:cs typeface="Poppins"/>
                <a:sym typeface="Poppins"/>
              </a:rPr>
              <a:t>Division of Marketing &amp; Development</a:t>
            </a:r>
          </a:p>
          <a:p>
            <a:pPr algn="ctr">
              <a:lnSpc>
                <a:spcPts val="2911"/>
              </a:lnSpc>
            </a:pPr>
            <a:r>
              <a:rPr lang="en-US" dirty="0">
                <a:solidFill>
                  <a:srgbClr val="FFFFFF"/>
                </a:solidFill>
                <a:latin typeface="Poppins"/>
                <a:ea typeface="Poppins"/>
                <a:cs typeface="Poppins"/>
                <a:sym typeface="Poppins"/>
              </a:rPr>
              <a:t>Division of Plant Industry</a:t>
            </a:r>
          </a:p>
          <a:p>
            <a:pPr algn="ctr">
              <a:lnSpc>
                <a:spcPts val="2911"/>
              </a:lnSpc>
            </a:pPr>
            <a:r>
              <a:rPr lang="en-US" dirty="0">
                <a:solidFill>
                  <a:srgbClr val="FFFFFF"/>
                </a:solidFill>
                <a:latin typeface="Poppins"/>
                <a:ea typeface="Poppins"/>
                <a:cs typeface="Poppins"/>
                <a:sym typeface="Poppins"/>
              </a:rPr>
              <a:t>Florida Forest Service</a:t>
            </a:r>
          </a:p>
          <a:p>
            <a:pPr algn="ctr">
              <a:lnSpc>
                <a:spcPts val="2911"/>
              </a:lnSpc>
            </a:pPr>
            <a:r>
              <a:rPr lang="en-US" dirty="0">
                <a:solidFill>
                  <a:srgbClr val="FFFFFF"/>
                </a:solidFill>
                <a:latin typeface="Poppins"/>
                <a:ea typeface="Poppins"/>
                <a:cs typeface="Poppins"/>
                <a:sym typeface="Poppins"/>
              </a:rPr>
              <a:t>Office of Agricultural Water Policy</a:t>
            </a:r>
          </a:p>
          <a:p>
            <a:pPr algn="ctr">
              <a:lnSpc>
                <a:spcPts val="2911"/>
              </a:lnSpc>
              <a:spcBef>
                <a:spcPct val="0"/>
              </a:spcBef>
            </a:pPr>
            <a:r>
              <a:rPr lang="en-US" dirty="0">
                <a:solidFill>
                  <a:srgbClr val="FFFFFF"/>
                </a:solidFill>
                <a:latin typeface="Poppins"/>
                <a:ea typeface="Poppins"/>
                <a:cs typeface="Poppins"/>
                <a:sym typeface="Poppins"/>
              </a:rPr>
              <a:t>Office of Energy</a:t>
            </a:r>
          </a:p>
          <a:p>
            <a:pPr algn="ctr">
              <a:lnSpc>
                <a:spcPts val="2911"/>
              </a:lnSpc>
              <a:spcBef>
                <a:spcPct val="0"/>
              </a:spcBef>
            </a:pPr>
            <a:endParaRPr lang="en-US" sz="2079" dirty="0">
              <a:solidFill>
                <a:srgbClr val="FFFFFF"/>
              </a:solidFill>
              <a:latin typeface="Poppins"/>
              <a:ea typeface="Poppins"/>
              <a:cs typeface="Poppins"/>
              <a:sym typeface="Poppins"/>
            </a:endParaRPr>
          </a:p>
        </p:txBody>
      </p:sp>
      <p:sp>
        <p:nvSpPr>
          <p:cNvPr id="13" name="TextBox 13"/>
          <p:cNvSpPr txBox="1"/>
          <p:nvPr/>
        </p:nvSpPr>
        <p:spPr>
          <a:xfrm>
            <a:off x="9454667" y="4684431"/>
            <a:ext cx="8350338" cy="4792466"/>
          </a:xfrm>
          <a:prstGeom prst="rect">
            <a:avLst/>
          </a:prstGeom>
        </p:spPr>
        <p:txBody>
          <a:bodyPr lIns="0" tIns="0" rIns="0" bIns="0" rtlCol="0" anchor="t">
            <a:spAutoFit/>
          </a:bodyPr>
          <a:lstStyle/>
          <a:p>
            <a:pPr algn="l">
              <a:lnSpc>
                <a:spcPts val="4731"/>
              </a:lnSpc>
            </a:pPr>
            <a:r>
              <a:rPr lang="en-US" sz="3379" b="1" dirty="0">
                <a:solidFill>
                  <a:srgbClr val="487307"/>
                </a:solidFill>
                <a:latin typeface="Poppins Bold"/>
                <a:ea typeface="Poppins Bold"/>
                <a:cs typeface="Poppins Bold"/>
                <a:sym typeface="Poppins Bold"/>
              </a:rPr>
              <a:t>Office of Agricultural Law Enforcement (OALE)</a:t>
            </a:r>
          </a:p>
          <a:p>
            <a:pPr marL="729618" lvl="1" indent="-364809" algn="l">
              <a:lnSpc>
                <a:spcPts val="4731"/>
              </a:lnSpc>
              <a:buFont typeface="Arial"/>
              <a:buChar char="•"/>
            </a:pPr>
            <a:r>
              <a:rPr lang="en-US" sz="3379" dirty="0">
                <a:solidFill>
                  <a:srgbClr val="487307"/>
                </a:solidFill>
                <a:latin typeface="Poppins"/>
                <a:ea typeface="Poppins"/>
                <a:cs typeface="Poppins"/>
                <a:sym typeface="Poppins"/>
              </a:rPr>
              <a:t>Investigative Services (BIS)</a:t>
            </a:r>
          </a:p>
          <a:p>
            <a:pPr marL="729618" lvl="1" indent="-364809" algn="l">
              <a:lnSpc>
                <a:spcPts val="4731"/>
              </a:lnSpc>
              <a:spcBef>
                <a:spcPct val="0"/>
              </a:spcBef>
              <a:buFont typeface="Arial"/>
              <a:buChar char="•"/>
            </a:pPr>
            <a:r>
              <a:rPr lang="en-US" sz="3379" dirty="0">
                <a:solidFill>
                  <a:srgbClr val="487307"/>
                </a:solidFill>
                <a:latin typeface="Poppins"/>
                <a:ea typeface="Poppins"/>
                <a:cs typeface="Poppins"/>
                <a:sym typeface="Poppins"/>
              </a:rPr>
              <a:t>Uniform Services (BUS)</a:t>
            </a:r>
          </a:p>
          <a:p>
            <a:pPr marL="729618" lvl="1" indent="-364809" algn="l">
              <a:lnSpc>
                <a:spcPts val="4731"/>
              </a:lnSpc>
              <a:spcBef>
                <a:spcPct val="0"/>
              </a:spcBef>
              <a:buFont typeface="Arial"/>
              <a:buChar char="•"/>
            </a:pPr>
            <a:r>
              <a:rPr lang="en-US" sz="3379" dirty="0">
                <a:solidFill>
                  <a:srgbClr val="487307"/>
                </a:solidFill>
                <a:latin typeface="Poppins"/>
                <a:ea typeface="Poppins"/>
                <a:cs typeface="Poppins"/>
                <a:sym typeface="Poppins"/>
              </a:rPr>
              <a:t>Director’s Office</a:t>
            </a:r>
          </a:p>
          <a:p>
            <a:pPr marL="1186818" lvl="2" indent="-364809">
              <a:lnSpc>
                <a:spcPts val="4731"/>
              </a:lnSpc>
              <a:spcBef>
                <a:spcPct val="0"/>
              </a:spcBef>
              <a:buFont typeface="Arial"/>
              <a:buChar char="•"/>
            </a:pPr>
            <a:r>
              <a:rPr lang="en-US" sz="2800" dirty="0">
                <a:solidFill>
                  <a:srgbClr val="487307"/>
                </a:solidFill>
                <a:latin typeface="Poppins"/>
                <a:ea typeface="Poppins"/>
                <a:cs typeface="Poppins"/>
                <a:sym typeface="Poppins"/>
              </a:rPr>
              <a:t>Administration</a:t>
            </a:r>
          </a:p>
          <a:p>
            <a:pPr marL="1186818" lvl="2" indent="-364809">
              <a:lnSpc>
                <a:spcPts val="4731"/>
              </a:lnSpc>
              <a:spcBef>
                <a:spcPct val="0"/>
              </a:spcBef>
              <a:buFont typeface="Arial"/>
              <a:buChar char="•"/>
            </a:pPr>
            <a:r>
              <a:rPr lang="en-US" sz="2800" dirty="0">
                <a:solidFill>
                  <a:srgbClr val="487307"/>
                </a:solidFill>
                <a:latin typeface="Poppins"/>
                <a:ea typeface="Poppins"/>
                <a:cs typeface="Poppins"/>
                <a:sym typeface="Poppins"/>
              </a:rPr>
              <a:t>Special Operations </a:t>
            </a:r>
          </a:p>
          <a:p>
            <a:pPr algn="l">
              <a:lnSpc>
                <a:spcPts val="4731"/>
              </a:lnSpc>
              <a:spcBef>
                <a:spcPct val="0"/>
              </a:spcBef>
            </a:pPr>
            <a:endParaRPr lang="en-US" sz="3379" dirty="0">
              <a:solidFill>
                <a:srgbClr val="487307"/>
              </a:solidFill>
              <a:latin typeface="Poppins"/>
              <a:ea typeface="Poppins"/>
              <a:cs typeface="Poppins"/>
              <a:sym typeface="Poppins"/>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grpSp>
        <p:nvGrpSpPr>
          <p:cNvPr id="2" name="Group 2"/>
          <p:cNvGrpSpPr/>
          <p:nvPr/>
        </p:nvGrpSpPr>
        <p:grpSpPr>
          <a:xfrm>
            <a:off x="-300897" y="8557181"/>
            <a:ext cx="16400573" cy="900434"/>
            <a:chOff x="0" y="0"/>
            <a:chExt cx="4319493" cy="237151"/>
          </a:xfrm>
        </p:grpSpPr>
        <p:sp>
          <p:nvSpPr>
            <p:cNvPr id="3" name="Freeform 3"/>
            <p:cNvSpPr/>
            <p:nvPr/>
          </p:nvSpPr>
          <p:spPr>
            <a:xfrm>
              <a:off x="0" y="0"/>
              <a:ext cx="4319493" cy="237151"/>
            </a:xfrm>
            <a:custGeom>
              <a:avLst/>
              <a:gdLst/>
              <a:ahLst/>
              <a:cxnLst/>
              <a:rect l="l" t="t" r="r" b="b"/>
              <a:pathLst>
                <a:path w="4319493" h="237151">
                  <a:moveTo>
                    <a:pt x="3304" y="0"/>
                  </a:moveTo>
                  <a:lnTo>
                    <a:pt x="4316188" y="0"/>
                  </a:lnTo>
                  <a:cubicBezTo>
                    <a:pt x="4318013" y="0"/>
                    <a:pt x="4319493" y="1479"/>
                    <a:pt x="4319493" y="3304"/>
                  </a:cubicBezTo>
                  <a:lnTo>
                    <a:pt x="4319493" y="233847"/>
                  </a:lnTo>
                  <a:cubicBezTo>
                    <a:pt x="4319493" y="235672"/>
                    <a:pt x="4318013" y="237151"/>
                    <a:pt x="4316188" y="237151"/>
                  </a:cubicBezTo>
                  <a:lnTo>
                    <a:pt x="3304" y="237151"/>
                  </a:lnTo>
                  <a:cubicBezTo>
                    <a:pt x="1479" y="237151"/>
                    <a:pt x="0" y="235672"/>
                    <a:pt x="0" y="233847"/>
                  </a:cubicBezTo>
                  <a:lnTo>
                    <a:pt x="0" y="3304"/>
                  </a:lnTo>
                  <a:cubicBezTo>
                    <a:pt x="0" y="1479"/>
                    <a:pt x="1479" y="0"/>
                    <a:pt x="3304" y="0"/>
                  </a:cubicBezTo>
                  <a:close/>
                </a:path>
              </a:pathLst>
            </a:custGeom>
            <a:solidFill>
              <a:srgbClr val="B4C273"/>
            </a:solidFill>
            <a:ln cap="sq">
              <a:noFill/>
              <a:prstDash val="solid"/>
              <a:miter/>
            </a:ln>
          </p:spPr>
          <p:txBody>
            <a:bodyPr/>
            <a:lstStyle/>
            <a:p>
              <a:endParaRPr lang="en-US"/>
            </a:p>
          </p:txBody>
        </p:sp>
        <p:sp>
          <p:nvSpPr>
            <p:cNvPr id="4" name="TextBox 4"/>
            <p:cNvSpPr txBox="1"/>
            <p:nvPr/>
          </p:nvSpPr>
          <p:spPr>
            <a:xfrm>
              <a:off x="0" y="-38100"/>
              <a:ext cx="4319493" cy="275251"/>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11787360" y="-559467"/>
            <a:ext cx="961418" cy="11600565"/>
            <a:chOff x="0" y="0"/>
            <a:chExt cx="253213" cy="3055293"/>
          </a:xfrm>
        </p:grpSpPr>
        <p:sp>
          <p:nvSpPr>
            <p:cNvPr id="6" name="Freeform 6"/>
            <p:cNvSpPr/>
            <p:nvPr/>
          </p:nvSpPr>
          <p:spPr>
            <a:xfrm>
              <a:off x="0" y="0"/>
              <a:ext cx="253213" cy="3055293"/>
            </a:xfrm>
            <a:custGeom>
              <a:avLst/>
              <a:gdLst/>
              <a:ahLst/>
              <a:cxnLst/>
              <a:rect l="l" t="t" r="r" b="b"/>
              <a:pathLst>
                <a:path w="253213" h="3055293">
                  <a:moveTo>
                    <a:pt x="56368" y="0"/>
                  </a:moveTo>
                  <a:lnTo>
                    <a:pt x="196845" y="0"/>
                  </a:lnTo>
                  <a:cubicBezTo>
                    <a:pt x="227976" y="0"/>
                    <a:pt x="253213" y="25237"/>
                    <a:pt x="253213" y="56368"/>
                  </a:cubicBezTo>
                  <a:lnTo>
                    <a:pt x="253213" y="2998925"/>
                  </a:lnTo>
                  <a:cubicBezTo>
                    <a:pt x="253213" y="3030056"/>
                    <a:pt x="227976" y="3055293"/>
                    <a:pt x="196845" y="3055293"/>
                  </a:cubicBezTo>
                  <a:lnTo>
                    <a:pt x="56368" y="3055293"/>
                  </a:lnTo>
                  <a:cubicBezTo>
                    <a:pt x="25237" y="3055293"/>
                    <a:pt x="0" y="3030056"/>
                    <a:pt x="0" y="2998925"/>
                  </a:cubicBezTo>
                  <a:lnTo>
                    <a:pt x="0" y="56368"/>
                  </a:lnTo>
                  <a:cubicBezTo>
                    <a:pt x="0" y="25237"/>
                    <a:pt x="25237" y="0"/>
                    <a:pt x="56368" y="0"/>
                  </a:cubicBezTo>
                  <a:close/>
                </a:path>
              </a:pathLst>
            </a:custGeom>
            <a:solidFill>
              <a:srgbClr val="EB9837"/>
            </a:solidFill>
            <a:ln cap="sq">
              <a:noFill/>
              <a:prstDash val="solid"/>
              <a:miter/>
            </a:ln>
          </p:spPr>
          <p:txBody>
            <a:bodyPr/>
            <a:lstStyle/>
            <a:p>
              <a:endParaRPr lang="en-US"/>
            </a:p>
          </p:txBody>
        </p:sp>
        <p:sp>
          <p:nvSpPr>
            <p:cNvPr id="7" name="TextBox 7"/>
            <p:cNvSpPr txBox="1"/>
            <p:nvPr/>
          </p:nvSpPr>
          <p:spPr>
            <a:xfrm>
              <a:off x="0" y="-38100"/>
              <a:ext cx="253213" cy="3093393"/>
            </a:xfrm>
            <a:prstGeom prst="rect">
              <a:avLst/>
            </a:prstGeom>
          </p:spPr>
          <p:txBody>
            <a:bodyPr lIns="50800" tIns="50800" rIns="50800" bIns="50800" rtlCol="0" anchor="ctr"/>
            <a:lstStyle/>
            <a:p>
              <a:pPr algn="ctr">
                <a:lnSpc>
                  <a:spcPts val="2659"/>
                </a:lnSpc>
              </a:pPr>
              <a:endParaRPr dirty="0"/>
            </a:p>
          </p:txBody>
        </p:sp>
      </p:grpSp>
      <p:grpSp>
        <p:nvGrpSpPr>
          <p:cNvPr id="8" name="Group 8"/>
          <p:cNvGrpSpPr/>
          <p:nvPr/>
        </p:nvGrpSpPr>
        <p:grpSpPr>
          <a:xfrm>
            <a:off x="12748778" y="0"/>
            <a:ext cx="5539222" cy="5346529"/>
            <a:chOff x="0" y="0"/>
            <a:chExt cx="972934" cy="939089"/>
          </a:xfrm>
        </p:grpSpPr>
        <p:sp>
          <p:nvSpPr>
            <p:cNvPr id="9" name="Freeform 9"/>
            <p:cNvSpPr/>
            <p:nvPr/>
          </p:nvSpPr>
          <p:spPr>
            <a:xfrm>
              <a:off x="0" y="0"/>
              <a:ext cx="972934" cy="939089"/>
            </a:xfrm>
            <a:custGeom>
              <a:avLst/>
              <a:gdLst/>
              <a:ahLst/>
              <a:cxnLst/>
              <a:rect l="l" t="t" r="r" b="b"/>
              <a:pathLst>
                <a:path w="972934" h="939089">
                  <a:moveTo>
                    <a:pt x="0" y="0"/>
                  </a:moveTo>
                  <a:lnTo>
                    <a:pt x="972934" y="0"/>
                  </a:lnTo>
                  <a:lnTo>
                    <a:pt x="972934" y="939089"/>
                  </a:lnTo>
                  <a:lnTo>
                    <a:pt x="0" y="939089"/>
                  </a:lnTo>
                  <a:close/>
                </a:path>
              </a:pathLst>
            </a:custGeom>
            <a:blipFill>
              <a:blip r:embed="rId3"/>
              <a:stretch>
                <a:fillRect t="-1802" b="-1802"/>
              </a:stretch>
            </a:blipFill>
            <a:ln cap="sq">
              <a:noFill/>
              <a:prstDash val="solid"/>
              <a:miter/>
            </a:ln>
          </p:spPr>
          <p:txBody>
            <a:bodyPr/>
            <a:lstStyle/>
            <a:p>
              <a:endParaRPr lang="en-US"/>
            </a:p>
          </p:txBody>
        </p:sp>
      </p:grpSp>
      <p:grpSp>
        <p:nvGrpSpPr>
          <p:cNvPr id="10" name="Group 10"/>
          <p:cNvGrpSpPr/>
          <p:nvPr/>
        </p:nvGrpSpPr>
        <p:grpSpPr>
          <a:xfrm>
            <a:off x="12895204" y="5240816"/>
            <a:ext cx="5246370" cy="524637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06" r="-24906"/>
              </a:stretch>
            </a:blipFill>
          </p:spPr>
          <p:txBody>
            <a:bodyPr/>
            <a:lstStyle/>
            <a:p>
              <a:endParaRPr lang="en-US"/>
            </a:p>
          </p:txBody>
        </p:sp>
      </p:grpSp>
      <p:sp>
        <p:nvSpPr>
          <p:cNvPr id="12" name="TextBox 12"/>
          <p:cNvSpPr txBox="1"/>
          <p:nvPr/>
        </p:nvSpPr>
        <p:spPr>
          <a:xfrm>
            <a:off x="1028700" y="1238250"/>
            <a:ext cx="9193356" cy="1082003"/>
          </a:xfrm>
          <a:prstGeom prst="rect">
            <a:avLst/>
          </a:prstGeom>
        </p:spPr>
        <p:txBody>
          <a:bodyPr lIns="0" tIns="0" rIns="0" bIns="0" rtlCol="0" anchor="t">
            <a:spAutoFit/>
          </a:bodyPr>
          <a:lstStyle/>
          <a:p>
            <a:pPr algn="l">
              <a:lnSpc>
                <a:spcPts val="7904"/>
              </a:lnSpc>
            </a:pPr>
            <a:r>
              <a:rPr lang="en-US" sz="8498" b="1" dirty="0">
                <a:solidFill>
                  <a:srgbClr val="70821F"/>
                </a:solidFill>
                <a:latin typeface="Garet Bold"/>
                <a:ea typeface="Garet Bold"/>
                <a:cs typeface="Garet Bold"/>
                <a:sym typeface="Garet Bold"/>
              </a:rPr>
              <a:t>Need OALE?</a:t>
            </a:r>
          </a:p>
        </p:txBody>
      </p:sp>
      <p:sp>
        <p:nvSpPr>
          <p:cNvPr id="13" name="TextBox 13"/>
          <p:cNvSpPr txBox="1"/>
          <p:nvPr/>
        </p:nvSpPr>
        <p:spPr>
          <a:xfrm>
            <a:off x="1136772" y="2433009"/>
            <a:ext cx="8683898" cy="5282856"/>
          </a:xfrm>
          <a:prstGeom prst="rect">
            <a:avLst/>
          </a:prstGeom>
        </p:spPr>
        <p:txBody>
          <a:bodyPr lIns="0" tIns="0" rIns="0" bIns="0" rtlCol="0" anchor="t">
            <a:spAutoFit/>
          </a:bodyPr>
          <a:lstStyle/>
          <a:p>
            <a:pPr algn="l">
              <a:lnSpc>
                <a:spcPts val="5595"/>
              </a:lnSpc>
            </a:pPr>
            <a:r>
              <a:rPr lang="en-US" sz="3997" dirty="0">
                <a:solidFill>
                  <a:srgbClr val="487307"/>
                </a:solidFill>
                <a:latin typeface="Poppins"/>
                <a:ea typeface="Poppins"/>
                <a:cs typeface="Poppins"/>
                <a:sym typeface="Poppins"/>
              </a:rPr>
              <a:t>Our main phone line is manned 24/7 either through Headquarters or inspection stations and you will be directed to the appropriate bureau.</a:t>
            </a:r>
          </a:p>
          <a:p>
            <a:pPr algn="l">
              <a:lnSpc>
                <a:spcPts val="5595"/>
              </a:lnSpc>
            </a:pPr>
            <a:endParaRPr lang="en-US" sz="3997" dirty="0">
              <a:solidFill>
                <a:srgbClr val="487307"/>
              </a:solidFill>
              <a:latin typeface="Poppins"/>
              <a:ea typeface="Poppins"/>
              <a:cs typeface="Poppins"/>
              <a:sym typeface="Poppins"/>
            </a:endParaRPr>
          </a:p>
          <a:p>
            <a:pPr algn="l">
              <a:lnSpc>
                <a:spcPts val="7975"/>
              </a:lnSpc>
              <a:spcBef>
                <a:spcPct val="0"/>
              </a:spcBef>
            </a:pPr>
            <a:r>
              <a:rPr lang="en-US" sz="5697" b="1" dirty="0">
                <a:solidFill>
                  <a:srgbClr val="487307"/>
                </a:solidFill>
                <a:latin typeface="Poppins Bold"/>
                <a:ea typeface="Poppins Bold"/>
                <a:cs typeface="Poppins Bold"/>
                <a:sym typeface="Poppins Bold"/>
              </a:rPr>
              <a:t>1-800-342-5869</a:t>
            </a: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529400" y="5982155"/>
            <a:ext cx="18817400" cy="4412675"/>
            <a:chOff x="0" y="0"/>
            <a:chExt cx="1667432" cy="391012"/>
          </a:xfrm>
        </p:grpSpPr>
        <p:sp>
          <p:nvSpPr>
            <p:cNvPr id="4" name="Freeform 4"/>
            <p:cNvSpPr/>
            <p:nvPr/>
          </p:nvSpPr>
          <p:spPr>
            <a:xfrm>
              <a:off x="0" y="0"/>
              <a:ext cx="1667432" cy="391012"/>
            </a:xfrm>
            <a:custGeom>
              <a:avLst/>
              <a:gdLst/>
              <a:ahLst/>
              <a:cxnLst/>
              <a:rect l="l" t="t" r="r" b="b"/>
              <a:pathLst>
                <a:path w="1667432" h="391012">
                  <a:moveTo>
                    <a:pt x="0" y="0"/>
                  </a:moveTo>
                  <a:lnTo>
                    <a:pt x="1667432" y="0"/>
                  </a:lnTo>
                  <a:lnTo>
                    <a:pt x="1667432" y="391012"/>
                  </a:lnTo>
                  <a:lnTo>
                    <a:pt x="0" y="391012"/>
                  </a:lnTo>
                  <a:close/>
                </a:path>
              </a:pathLst>
            </a:custGeom>
            <a:blipFill>
              <a:blip r:embed="rId4"/>
              <a:stretch>
                <a:fillRect t="-91791" b="-91791"/>
              </a:stretch>
            </a:blipFill>
            <a:ln cap="sq">
              <a:noFill/>
              <a:prstDash val="solid"/>
              <a:miter/>
            </a:ln>
          </p:spPr>
          <p:txBody>
            <a:bodyPr/>
            <a:lstStyle/>
            <a:p>
              <a:endParaRPr lang="en-US"/>
            </a:p>
          </p:txBody>
        </p:sp>
      </p:grpSp>
      <p:grpSp>
        <p:nvGrpSpPr>
          <p:cNvPr id="5" name="Group 5"/>
          <p:cNvGrpSpPr/>
          <p:nvPr/>
        </p:nvGrpSpPr>
        <p:grpSpPr>
          <a:xfrm>
            <a:off x="4517060" y="802228"/>
            <a:ext cx="9253880" cy="1886685"/>
            <a:chOff x="0" y="0"/>
            <a:chExt cx="12338507" cy="2515580"/>
          </a:xfrm>
        </p:grpSpPr>
        <p:grpSp>
          <p:nvGrpSpPr>
            <p:cNvPr id="6" name="Group 6"/>
            <p:cNvGrpSpPr/>
            <p:nvPr/>
          </p:nvGrpSpPr>
          <p:grpSpPr>
            <a:xfrm>
              <a:off x="520437" y="0"/>
              <a:ext cx="11087789" cy="2515580"/>
              <a:chOff x="0" y="0"/>
              <a:chExt cx="2472317" cy="560915"/>
            </a:xfrm>
          </p:grpSpPr>
          <p:sp>
            <p:nvSpPr>
              <p:cNvPr id="7" name="Freeform 7"/>
              <p:cNvSpPr/>
              <p:nvPr/>
            </p:nvSpPr>
            <p:spPr>
              <a:xfrm>
                <a:off x="0" y="0"/>
                <a:ext cx="2472317" cy="560915"/>
              </a:xfrm>
              <a:custGeom>
                <a:avLst/>
                <a:gdLst/>
                <a:ahLst/>
                <a:cxnLst/>
                <a:rect l="l" t="t" r="r" b="b"/>
                <a:pathLst>
                  <a:path w="2472317" h="560915">
                    <a:moveTo>
                      <a:pt x="0" y="0"/>
                    </a:moveTo>
                    <a:lnTo>
                      <a:pt x="2472317" y="0"/>
                    </a:lnTo>
                    <a:lnTo>
                      <a:pt x="2472317" y="560915"/>
                    </a:lnTo>
                    <a:lnTo>
                      <a:pt x="0" y="560915"/>
                    </a:lnTo>
                    <a:close/>
                  </a:path>
                </a:pathLst>
              </a:custGeom>
              <a:solidFill>
                <a:srgbClr val="000000">
                  <a:alpha val="0"/>
                </a:srgbClr>
              </a:solidFill>
              <a:ln w="28575" cap="sq">
                <a:solidFill>
                  <a:srgbClr val="F7F7F0"/>
                </a:solidFill>
                <a:prstDash val="solid"/>
                <a:miter/>
              </a:ln>
            </p:spPr>
            <p:txBody>
              <a:bodyPr/>
              <a:lstStyle/>
              <a:p>
                <a:endParaRPr lang="en-US"/>
              </a:p>
            </p:txBody>
          </p:sp>
          <p:sp>
            <p:nvSpPr>
              <p:cNvPr id="8" name="TextBox 8"/>
              <p:cNvSpPr txBox="1"/>
              <p:nvPr/>
            </p:nvSpPr>
            <p:spPr>
              <a:xfrm>
                <a:off x="0" y="-38100"/>
                <a:ext cx="2472317" cy="599015"/>
              </a:xfrm>
              <a:prstGeom prst="rect">
                <a:avLst/>
              </a:prstGeom>
            </p:spPr>
            <p:txBody>
              <a:bodyPr lIns="50800" tIns="50800" rIns="50800" bIns="50800" rtlCol="0" anchor="ctr"/>
              <a:lstStyle/>
              <a:p>
                <a:pPr algn="ctr">
                  <a:lnSpc>
                    <a:spcPts val="2659"/>
                  </a:lnSpc>
                </a:pPr>
                <a:endParaRPr dirty="0"/>
              </a:p>
            </p:txBody>
          </p:sp>
        </p:grpSp>
        <p:sp>
          <p:nvSpPr>
            <p:cNvPr id="9" name="TextBox 9"/>
            <p:cNvSpPr txBox="1"/>
            <p:nvPr/>
          </p:nvSpPr>
          <p:spPr>
            <a:xfrm>
              <a:off x="0" y="391084"/>
              <a:ext cx="12338507" cy="2124496"/>
            </a:xfrm>
            <a:prstGeom prst="rect">
              <a:avLst/>
            </a:prstGeom>
          </p:spPr>
          <p:txBody>
            <a:bodyPr lIns="0" tIns="0" rIns="0" bIns="0" rtlCol="0" anchor="t">
              <a:spAutoFit/>
            </a:bodyPr>
            <a:lstStyle/>
            <a:p>
              <a:pPr algn="ctr">
                <a:lnSpc>
                  <a:spcPts val="10341"/>
                </a:lnSpc>
              </a:pPr>
              <a:r>
                <a:rPr lang="en-US" sz="11120" b="1" dirty="0">
                  <a:solidFill>
                    <a:srgbClr val="FFFFFF"/>
                  </a:solidFill>
                  <a:latin typeface="Codec Pro Bold"/>
                  <a:ea typeface="Codec Pro Bold"/>
                  <a:cs typeface="Codec Pro Bold"/>
                  <a:sym typeface="Codec Pro Bold"/>
                </a:rPr>
                <a:t>Questions?</a:t>
              </a:r>
            </a:p>
          </p:txBody>
        </p:sp>
      </p:grpSp>
      <p:sp>
        <p:nvSpPr>
          <p:cNvPr id="10" name="TextBox 10"/>
          <p:cNvSpPr txBox="1"/>
          <p:nvPr/>
        </p:nvSpPr>
        <p:spPr>
          <a:xfrm>
            <a:off x="4661175" y="2984051"/>
            <a:ext cx="8965651" cy="2741067"/>
          </a:xfrm>
          <a:prstGeom prst="rect">
            <a:avLst/>
          </a:prstGeom>
        </p:spPr>
        <p:txBody>
          <a:bodyPr lIns="0" tIns="0" rIns="0" bIns="0" rtlCol="0" anchor="t">
            <a:spAutoFit/>
          </a:bodyPr>
          <a:lstStyle/>
          <a:p>
            <a:pPr algn="ctr">
              <a:lnSpc>
                <a:spcPts val="3481"/>
              </a:lnSpc>
            </a:pPr>
            <a:r>
              <a:rPr lang="en-US" sz="3743" b="1" dirty="0">
                <a:solidFill>
                  <a:srgbClr val="FFFFFF"/>
                </a:solidFill>
                <a:latin typeface="Codec Pro Bold"/>
                <a:ea typeface="Codec Pro Bold"/>
                <a:cs typeface="Codec Pro Bold"/>
                <a:sym typeface="Codec Pro Bold"/>
              </a:rPr>
              <a:t>Colonel Lee Adams</a:t>
            </a:r>
          </a:p>
          <a:p>
            <a:pPr algn="ctr">
              <a:lnSpc>
                <a:spcPts val="3481"/>
              </a:lnSpc>
            </a:pPr>
            <a:r>
              <a:rPr lang="en-US" sz="3743" b="1" dirty="0">
                <a:solidFill>
                  <a:srgbClr val="FFFFFF"/>
                </a:solidFill>
                <a:latin typeface="Codec Pro Bold"/>
                <a:ea typeface="Codec Pro Bold"/>
                <a:cs typeface="Codec Pro Bold"/>
                <a:sym typeface="Codec Pro Bold"/>
              </a:rPr>
              <a:t>Agricultural Law Enforcement Director</a:t>
            </a:r>
          </a:p>
          <a:p>
            <a:pPr algn="ctr">
              <a:lnSpc>
                <a:spcPts val="2086"/>
              </a:lnSpc>
            </a:pPr>
            <a:endParaRPr lang="en-US" sz="3743" b="1" dirty="0">
              <a:solidFill>
                <a:srgbClr val="FFFFFF"/>
              </a:solidFill>
              <a:latin typeface="Codec Pro Bold"/>
              <a:ea typeface="Codec Pro Bold"/>
              <a:cs typeface="Codec Pro Bold"/>
              <a:sym typeface="Codec Pro Bold"/>
            </a:endParaRPr>
          </a:p>
          <a:p>
            <a:pPr algn="ctr">
              <a:lnSpc>
                <a:spcPts val="2086"/>
              </a:lnSpc>
            </a:pPr>
            <a:r>
              <a:rPr lang="en-US" sz="2243" b="1" dirty="0">
                <a:solidFill>
                  <a:srgbClr val="FFFFFF"/>
                </a:solidFill>
                <a:latin typeface="Codec Pro Bold"/>
                <a:ea typeface="Codec Pro Bold"/>
                <a:cs typeface="Codec Pro Bold"/>
                <a:sym typeface="Codec Pro Bold"/>
              </a:rPr>
              <a:t>Florida Department of Agriculture and Consumer Services</a:t>
            </a:r>
          </a:p>
          <a:p>
            <a:pPr algn="ctr">
              <a:lnSpc>
                <a:spcPts val="2086"/>
              </a:lnSpc>
            </a:pPr>
            <a:r>
              <a:rPr lang="en-US" sz="2243" b="1" dirty="0">
                <a:solidFill>
                  <a:srgbClr val="FFFFFF"/>
                </a:solidFill>
                <a:latin typeface="Codec Pro Bold"/>
                <a:ea typeface="Codec Pro Bold"/>
                <a:cs typeface="Codec Pro Bold"/>
                <a:sym typeface="Codec Pro Bold"/>
              </a:rPr>
              <a:t>Office of Agricultural Law Enforcement</a:t>
            </a:r>
          </a:p>
          <a:p>
            <a:pPr algn="ctr">
              <a:lnSpc>
                <a:spcPts val="2086"/>
              </a:lnSpc>
            </a:pPr>
            <a:r>
              <a:rPr lang="en-US" sz="2243" b="1" dirty="0">
                <a:solidFill>
                  <a:srgbClr val="FFFFFF"/>
                </a:solidFill>
                <a:latin typeface="Codec Pro Bold"/>
                <a:ea typeface="Codec Pro Bold"/>
                <a:cs typeface="Codec Pro Bold"/>
                <a:sym typeface="Codec Pro Bold"/>
              </a:rPr>
              <a:t>The Terry L. Rhodes Building, Ste. B</a:t>
            </a:r>
          </a:p>
          <a:p>
            <a:pPr algn="ctr">
              <a:lnSpc>
                <a:spcPts val="2086"/>
              </a:lnSpc>
            </a:pPr>
            <a:r>
              <a:rPr lang="en-US" sz="2243" b="1" dirty="0">
                <a:solidFill>
                  <a:srgbClr val="FFFFFF"/>
                </a:solidFill>
                <a:latin typeface="Codec Pro Bold"/>
                <a:ea typeface="Codec Pro Bold"/>
                <a:cs typeface="Codec Pro Bold"/>
                <a:sym typeface="Codec Pro Bold"/>
              </a:rPr>
              <a:t>2005 Apalachee Pkwy.</a:t>
            </a:r>
          </a:p>
          <a:p>
            <a:pPr algn="ctr">
              <a:lnSpc>
                <a:spcPts val="2086"/>
              </a:lnSpc>
            </a:pPr>
            <a:r>
              <a:rPr lang="en-US" sz="2243" b="1" dirty="0">
                <a:solidFill>
                  <a:srgbClr val="FFFFFF"/>
                </a:solidFill>
                <a:latin typeface="Codec Pro Bold"/>
                <a:ea typeface="Codec Pro Bold"/>
                <a:cs typeface="Codec Pro Bold"/>
                <a:sym typeface="Codec Pro Bold"/>
              </a:rPr>
              <a:t>Tallahassee, FL 32399-6500</a:t>
            </a:r>
          </a:p>
          <a:p>
            <a:pPr algn="ctr">
              <a:lnSpc>
                <a:spcPts val="2086"/>
              </a:lnSpc>
            </a:pPr>
            <a:endParaRPr lang="en-US" sz="2243" b="1" dirty="0">
              <a:solidFill>
                <a:srgbClr val="FFFFFF"/>
              </a:solidFill>
              <a:latin typeface="Codec Pro Bold"/>
              <a:ea typeface="Codec Pro Bold"/>
              <a:cs typeface="Codec Pro Bold"/>
              <a:sym typeface="Codec Pro Bold"/>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46988" y="395741"/>
            <a:ext cx="18966128" cy="9633740"/>
            <a:chOff x="0" y="0"/>
            <a:chExt cx="4995194" cy="2537281"/>
          </a:xfrm>
        </p:grpSpPr>
        <p:sp>
          <p:nvSpPr>
            <p:cNvPr id="3" name="Freeform 3"/>
            <p:cNvSpPr/>
            <p:nvPr/>
          </p:nvSpPr>
          <p:spPr>
            <a:xfrm>
              <a:off x="0" y="0"/>
              <a:ext cx="4995194" cy="2537281"/>
            </a:xfrm>
            <a:custGeom>
              <a:avLst/>
              <a:gdLst/>
              <a:ahLst/>
              <a:cxnLst/>
              <a:rect l="l" t="t" r="r" b="b"/>
              <a:pathLst>
                <a:path w="4995194" h="2537281">
                  <a:moveTo>
                    <a:pt x="0" y="0"/>
                  </a:moveTo>
                  <a:lnTo>
                    <a:pt x="4995194" y="0"/>
                  </a:lnTo>
                  <a:lnTo>
                    <a:pt x="4995194" y="2537281"/>
                  </a:lnTo>
                  <a:lnTo>
                    <a:pt x="0" y="2537281"/>
                  </a:lnTo>
                  <a:close/>
                </a:path>
              </a:pathLst>
            </a:custGeom>
            <a:solidFill>
              <a:srgbClr val="FFEEBF">
                <a:alpha val="26667"/>
              </a:srgbClr>
            </a:solidFill>
          </p:spPr>
          <p:txBody>
            <a:bodyPr/>
            <a:lstStyle/>
            <a:p>
              <a:endParaRPr lang="en-US"/>
            </a:p>
          </p:txBody>
        </p:sp>
        <p:sp>
          <p:nvSpPr>
            <p:cNvPr id="4" name="TextBox 4"/>
            <p:cNvSpPr txBox="1"/>
            <p:nvPr/>
          </p:nvSpPr>
          <p:spPr>
            <a:xfrm>
              <a:off x="0" y="-38100"/>
              <a:ext cx="4995194" cy="2575381"/>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6902437" y="2969102"/>
            <a:ext cx="14277025" cy="4553099"/>
            <a:chOff x="0" y="0"/>
            <a:chExt cx="1274337" cy="406400"/>
          </a:xfrm>
        </p:grpSpPr>
        <p:sp>
          <p:nvSpPr>
            <p:cNvPr id="6" name="Freeform 6"/>
            <p:cNvSpPr/>
            <p:nvPr/>
          </p:nvSpPr>
          <p:spPr>
            <a:xfrm>
              <a:off x="0" y="0"/>
              <a:ext cx="1274337" cy="406400"/>
            </a:xfrm>
            <a:custGeom>
              <a:avLst/>
              <a:gdLst/>
              <a:ahLst/>
              <a:cxnLst/>
              <a:rect l="l" t="t" r="r" b="b"/>
              <a:pathLst>
                <a:path w="1274337" h="406400">
                  <a:moveTo>
                    <a:pt x="1071137" y="0"/>
                  </a:moveTo>
                  <a:cubicBezTo>
                    <a:pt x="1183361" y="0"/>
                    <a:pt x="1274337" y="90976"/>
                    <a:pt x="1274337" y="203200"/>
                  </a:cubicBezTo>
                  <a:cubicBezTo>
                    <a:pt x="1274337" y="315424"/>
                    <a:pt x="1183361" y="406400"/>
                    <a:pt x="1071137" y="406400"/>
                  </a:cubicBezTo>
                  <a:lnTo>
                    <a:pt x="203200" y="406400"/>
                  </a:lnTo>
                  <a:cubicBezTo>
                    <a:pt x="90976" y="406400"/>
                    <a:pt x="0" y="315424"/>
                    <a:pt x="0" y="203200"/>
                  </a:cubicBezTo>
                  <a:cubicBezTo>
                    <a:pt x="0" y="90976"/>
                    <a:pt x="90976" y="0"/>
                    <a:pt x="203200" y="0"/>
                  </a:cubicBezTo>
                  <a:close/>
                </a:path>
              </a:pathLst>
            </a:custGeom>
            <a:solidFill>
              <a:srgbClr val="487307"/>
            </a:solidFill>
            <a:ln cap="sq">
              <a:noFill/>
              <a:prstDash val="solid"/>
              <a:miter/>
            </a:ln>
          </p:spPr>
          <p:txBody>
            <a:bodyPr/>
            <a:lstStyle/>
            <a:p>
              <a:endParaRPr lang="en-US"/>
            </a:p>
          </p:txBody>
        </p:sp>
        <p:sp>
          <p:nvSpPr>
            <p:cNvPr id="7" name="TextBox 7"/>
            <p:cNvSpPr txBox="1"/>
            <p:nvPr/>
          </p:nvSpPr>
          <p:spPr>
            <a:xfrm>
              <a:off x="0" y="-38100"/>
              <a:ext cx="1274337" cy="444500"/>
            </a:xfrm>
            <a:prstGeom prst="rect">
              <a:avLst/>
            </a:prstGeom>
          </p:spPr>
          <p:txBody>
            <a:bodyPr lIns="50800" tIns="50800" rIns="50800" bIns="50800" rtlCol="0" anchor="ctr"/>
            <a:lstStyle/>
            <a:p>
              <a:pPr algn="ctr">
                <a:lnSpc>
                  <a:spcPts val="2659"/>
                </a:lnSpc>
              </a:pPr>
              <a:endParaRPr dirty="0"/>
            </a:p>
          </p:txBody>
        </p:sp>
      </p:grpSp>
      <p:sp>
        <p:nvSpPr>
          <p:cNvPr id="8" name="Freeform 8"/>
          <p:cNvSpPr/>
          <p:nvPr/>
        </p:nvSpPr>
        <p:spPr>
          <a:xfrm>
            <a:off x="3507682" y="1456376"/>
            <a:ext cx="5226499" cy="7374249"/>
          </a:xfrm>
          <a:custGeom>
            <a:avLst/>
            <a:gdLst/>
            <a:ahLst/>
            <a:cxnLst/>
            <a:rect l="l" t="t" r="r" b="b"/>
            <a:pathLst>
              <a:path w="5226499" h="7374249">
                <a:moveTo>
                  <a:pt x="0" y="0"/>
                </a:moveTo>
                <a:lnTo>
                  <a:pt x="5226499" y="0"/>
                </a:lnTo>
                <a:lnTo>
                  <a:pt x="5226499" y="7374248"/>
                </a:lnTo>
                <a:lnTo>
                  <a:pt x="0" y="7374248"/>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10707790" y="1747276"/>
            <a:ext cx="6664298" cy="3458032"/>
          </a:xfrm>
          <a:prstGeom prst="rect">
            <a:avLst/>
          </a:prstGeom>
        </p:spPr>
        <p:txBody>
          <a:bodyPr lIns="0" tIns="0" rIns="0" bIns="0" rtlCol="0" anchor="t">
            <a:spAutoFit/>
          </a:bodyPr>
          <a:lstStyle/>
          <a:p>
            <a:pPr algn="ctr">
              <a:lnSpc>
                <a:spcPts val="6729"/>
              </a:lnSpc>
            </a:pPr>
            <a:r>
              <a:rPr lang="en-US" sz="7235" b="1" dirty="0">
                <a:solidFill>
                  <a:srgbClr val="70821F"/>
                </a:solidFill>
                <a:latin typeface="Garet Bold"/>
                <a:ea typeface="Garet Bold"/>
                <a:cs typeface="Garet Bold"/>
                <a:sym typeface="Garet Bold"/>
              </a:rPr>
              <a:t>The Office of Agricultural Law Enforcement</a:t>
            </a:r>
          </a:p>
        </p:txBody>
      </p:sp>
      <p:sp>
        <p:nvSpPr>
          <p:cNvPr id="10" name="TextBox 10"/>
          <p:cNvSpPr txBox="1"/>
          <p:nvPr/>
        </p:nvSpPr>
        <p:spPr>
          <a:xfrm>
            <a:off x="9719140" y="5454019"/>
            <a:ext cx="8641599" cy="3804281"/>
          </a:xfrm>
          <a:prstGeom prst="rect">
            <a:avLst/>
          </a:prstGeom>
        </p:spPr>
        <p:txBody>
          <a:bodyPr lIns="0" tIns="0" rIns="0" bIns="0" rtlCol="0" anchor="t">
            <a:spAutoFit/>
          </a:bodyPr>
          <a:lstStyle/>
          <a:p>
            <a:pPr algn="ctr">
              <a:lnSpc>
                <a:spcPts val="5041"/>
              </a:lnSpc>
            </a:pPr>
            <a:r>
              <a:rPr lang="en-US" sz="3600" dirty="0">
                <a:solidFill>
                  <a:srgbClr val="487307"/>
                </a:solidFill>
                <a:latin typeface="Poppins"/>
                <a:ea typeface="Poppins"/>
                <a:cs typeface="Poppins"/>
                <a:sym typeface="Poppins"/>
              </a:rPr>
              <a:t>is dedicated to protecting</a:t>
            </a:r>
          </a:p>
          <a:p>
            <a:pPr algn="ctr">
              <a:lnSpc>
                <a:spcPts val="5041"/>
              </a:lnSpc>
            </a:pPr>
            <a:r>
              <a:rPr lang="en-US" sz="3600" dirty="0">
                <a:solidFill>
                  <a:srgbClr val="487307"/>
                </a:solidFill>
                <a:latin typeface="Poppins"/>
                <a:ea typeface="Poppins"/>
                <a:cs typeface="Poppins"/>
                <a:sym typeface="Poppins"/>
              </a:rPr>
              <a:t>Florida’s agriculture</a:t>
            </a:r>
          </a:p>
          <a:p>
            <a:pPr algn="ctr">
              <a:lnSpc>
                <a:spcPts val="5041"/>
              </a:lnSpc>
            </a:pPr>
            <a:r>
              <a:rPr lang="en-US" sz="3600" dirty="0">
                <a:solidFill>
                  <a:srgbClr val="487307"/>
                </a:solidFill>
                <a:latin typeface="Poppins"/>
                <a:ea typeface="Poppins"/>
                <a:cs typeface="Poppins"/>
                <a:sym typeface="Poppins"/>
              </a:rPr>
              <a:t>and its consumers</a:t>
            </a:r>
          </a:p>
          <a:p>
            <a:pPr algn="ctr">
              <a:lnSpc>
                <a:spcPts val="5041"/>
              </a:lnSpc>
            </a:pPr>
            <a:r>
              <a:rPr lang="en-US" sz="3600" dirty="0">
                <a:solidFill>
                  <a:srgbClr val="487307"/>
                </a:solidFill>
                <a:latin typeface="Poppins"/>
                <a:ea typeface="Poppins"/>
                <a:cs typeface="Poppins"/>
                <a:sym typeface="Poppins"/>
              </a:rPr>
              <a:t>through professional</a:t>
            </a:r>
          </a:p>
          <a:p>
            <a:pPr algn="ctr">
              <a:lnSpc>
                <a:spcPts val="5041"/>
              </a:lnSpc>
              <a:spcBef>
                <a:spcPct val="0"/>
              </a:spcBef>
            </a:pPr>
            <a:r>
              <a:rPr lang="en-US" sz="3600" dirty="0">
                <a:solidFill>
                  <a:srgbClr val="487307"/>
                </a:solidFill>
                <a:latin typeface="Poppins"/>
                <a:ea typeface="Poppins"/>
                <a:cs typeface="Poppins"/>
                <a:sym typeface="Poppins"/>
              </a:rPr>
              <a:t> law enforcement.</a:t>
            </a:r>
          </a:p>
          <a:p>
            <a:pPr algn="ctr">
              <a:lnSpc>
                <a:spcPts val="5041"/>
              </a:lnSpc>
              <a:spcBef>
                <a:spcPct val="0"/>
              </a:spcBef>
            </a:pPr>
            <a:endParaRPr lang="en-US" sz="3600" dirty="0">
              <a:solidFill>
                <a:srgbClr val="487307"/>
              </a:solidFill>
              <a:latin typeface="Poppins"/>
              <a:ea typeface="Poppins"/>
              <a:cs typeface="Poppins"/>
              <a:sym typeface="Poppins"/>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676902"/>
            <a:ext cx="10749914" cy="3501508"/>
            <a:chOff x="0" y="0"/>
            <a:chExt cx="1558191" cy="507541"/>
          </a:xfrm>
        </p:grpSpPr>
        <p:sp>
          <p:nvSpPr>
            <p:cNvPr id="3" name="Freeform 3" descr="A white car with yellow text  Description automatically generated with low confidence"/>
            <p:cNvSpPr/>
            <p:nvPr/>
          </p:nvSpPr>
          <p:spPr>
            <a:xfrm>
              <a:off x="0" y="0"/>
              <a:ext cx="1558191" cy="507541"/>
            </a:xfrm>
            <a:custGeom>
              <a:avLst/>
              <a:gdLst/>
              <a:ahLst/>
              <a:cxnLst/>
              <a:rect l="l" t="t" r="r" b="b"/>
              <a:pathLst>
                <a:path w="1558191" h="507541">
                  <a:moveTo>
                    <a:pt x="0" y="0"/>
                  </a:moveTo>
                  <a:lnTo>
                    <a:pt x="1558191" y="0"/>
                  </a:lnTo>
                  <a:lnTo>
                    <a:pt x="1558191" y="507541"/>
                  </a:lnTo>
                  <a:lnTo>
                    <a:pt x="0" y="507541"/>
                  </a:lnTo>
                  <a:close/>
                </a:path>
              </a:pathLst>
            </a:custGeom>
            <a:blipFill>
              <a:blip r:embed="rId3"/>
              <a:stretch>
                <a:fillRect l="-13" t="-19613" b="-8732"/>
              </a:stretch>
            </a:blipFill>
            <a:ln cap="sq">
              <a:noFill/>
              <a:prstDash val="solid"/>
              <a:miter/>
            </a:ln>
          </p:spPr>
          <p:txBody>
            <a:bodyPr/>
            <a:lstStyle/>
            <a:p>
              <a:endParaRPr lang="en-US"/>
            </a:p>
          </p:txBody>
        </p:sp>
      </p:grpSp>
      <p:grpSp>
        <p:nvGrpSpPr>
          <p:cNvPr id="4" name="Group 4"/>
          <p:cNvGrpSpPr/>
          <p:nvPr/>
        </p:nvGrpSpPr>
        <p:grpSpPr>
          <a:xfrm>
            <a:off x="0" y="-559467"/>
            <a:ext cx="1417831" cy="11600565"/>
            <a:chOff x="0" y="0"/>
            <a:chExt cx="373421" cy="3055293"/>
          </a:xfrm>
        </p:grpSpPr>
        <p:sp>
          <p:nvSpPr>
            <p:cNvPr id="5" name="Freeform 5"/>
            <p:cNvSpPr/>
            <p:nvPr/>
          </p:nvSpPr>
          <p:spPr>
            <a:xfrm>
              <a:off x="0" y="0"/>
              <a:ext cx="373421" cy="3055293"/>
            </a:xfrm>
            <a:custGeom>
              <a:avLst/>
              <a:gdLst/>
              <a:ahLst/>
              <a:cxnLst/>
              <a:rect l="l" t="t" r="r" b="b"/>
              <a:pathLst>
                <a:path w="373421" h="3055293">
                  <a:moveTo>
                    <a:pt x="38223" y="0"/>
                  </a:moveTo>
                  <a:lnTo>
                    <a:pt x="335198" y="0"/>
                  </a:lnTo>
                  <a:cubicBezTo>
                    <a:pt x="356308" y="0"/>
                    <a:pt x="373421" y="17113"/>
                    <a:pt x="373421" y="38223"/>
                  </a:cubicBezTo>
                  <a:lnTo>
                    <a:pt x="373421" y="3017070"/>
                  </a:lnTo>
                  <a:cubicBezTo>
                    <a:pt x="373421" y="3038180"/>
                    <a:pt x="356308" y="3055293"/>
                    <a:pt x="335198" y="3055293"/>
                  </a:cubicBezTo>
                  <a:lnTo>
                    <a:pt x="38223" y="3055293"/>
                  </a:lnTo>
                  <a:cubicBezTo>
                    <a:pt x="17113" y="3055293"/>
                    <a:pt x="0" y="3038180"/>
                    <a:pt x="0" y="3017070"/>
                  </a:cubicBezTo>
                  <a:lnTo>
                    <a:pt x="0" y="38223"/>
                  </a:lnTo>
                  <a:cubicBezTo>
                    <a:pt x="0" y="17113"/>
                    <a:pt x="17113" y="0"/>
                    <a:pt x="38223" y="0"/>
                  </a:cubicBezTo>
                  <a:close/>
                </a:path>
              </a:pathLst>
            </a:custGeom>
            <a:solidFill>
              <a:srgbClr val="487307"/>
            </a:solidFill>
            <a:ln cap="sq">
              <a:noFill/>
              <a:prstDash val="solid"/>
              <a:miter/>
            </a:ln>
          </p:spPr>
          <p:txBody>
            <a:bodyPr/>
            <a:lstStyle/>
            <a:p>
              <a:endParaRPr lang="en-US"/>
            </a:p>
          </p:txBody>
        </p:sp>
        <p:sp>
          <p:nvSpPr>
            <p:cNvPr id="6" name="TextBox 6"/>
            <p:cNvSpPr txBox="1"/>
            <p:nvPr/>
          </p:nvSpPr>
          <p:spPr>
            <a:xfrm>
              <a:off x="0" y="-38100"/>
              <a:ext cx="373421" cy="3093393"/>
            </a:xfrm>
            <a:prstGeom prst="rect">
              <a:avLst/>
            </a:prstGeom>
          </p:spPr>
          <p:txBody>
            <a:bodyPr lIns="50800" tIns="50800" rIns="50800" bIns="50800" rtlCol="0" anchor="ctr"/>
            <a:lstStyle/>
            <a:p>
              <a:pPr algn="ctr">
                <a:lnSpc>
                  <a:spcPts val="2659"/>
                </a:lnSpc>
              </a:pPr>
              <a:endParaRPr dirty="0"/>
            </a:p>
          </p:txBody>
        </p:sp>
      </p:grpSp>
      <p:grpSp>
        <p:nvGrpSpPr>
          <p:cNvPr id="7" name="Group 7"/>
          <p:cNvGrpSpPr/>
          <p:nvPr/>
        </p:nvGrpSpPr>
        <p:grpSpPr>
          <a:xfrm>
            <a:off x="3859567" y="-10052275"/>
            <a:ext cx="11922859" cy="12135144"/>
            <a:chOff x="0" y="0"/>
            <a:chExt cx="15897146" cy="16180191"/>
          </a:xfrm>
        </p:grpSpPr>
        <p:grpSp>
          <p:nvGrpSpPr>
            <p:cNvPr id="8" name="Group 8"/>
            <p:cNvGrpSpPr/>
            <p:nvPr/>
          </p:nvGrpSpPr>
          <p:grpSpPr>
            <a:xfrm>
              <a:off x="0" y="0"/>
              <a:ext cx="15897146" cy="16180191"/>
              <a:chOff x="0" y="0"/>
              <a:chExt cx="3140177" cy="3196087"/>
            </a:xfrm>
          </p:grpSpPr>
          <p:sp>
            <p:nvSpPr>
              <p:cNvPr id="9" name="Freeform 9"/>
              <p:cNvSpPr/>
              <p:nvPr/>
            </p:nvSpPr>
            <p:spPr>
              <a:xfrm>
                <a:off x="0" y="0"/>
                <a:ext cx="3140177" cy="3196087"/>
              </a:xfrm>
              <a:custGeom>
                <a:avLst/>
                <a:gdLst/>
                <a:ahLst/>
                <a:cxnLst/>
                <a:rect l="l" t="t" r="r" b="b"/>
                <a:pathLst>
                  <a:path w="3140177" h="3196087">
                    <a:moveTo>
                      <a:pt x="31168" y="0"/>
                    </a:moveTo>
                    <a:lnTo>
                      <a:pt x="3109009" y="0"/>
                    </a:lnTo>
                    <a:cubicBezTo>
                      <a:pt x="3126223" y="0"/>
                      <a:pt x="3140177" y="13954"/>
                      <a:pt x="3140177" y="31168"/>
                    </a:cubicBezTo>
                    <a:lnTo>
                      <a:pt x="3140177" y="3164919"/>
                    </a:lnTo>
                    <a:cubicBezTo>
                      <a:pt x="3140177" y="3173186"/>
                      <a:pt x="3136893" y="3181113"/>
                      <a:pt x="3131048" y="3186958"/>
                    </a:cubicBezTo>
                    <a:cubicBezTo>
                      <a:pt x="3125203" y="3192804"/>
                      <a:pt x="3117275" y="3196087"/>
                      <a:pt x="3109009" y="3196087"/>
                    </a:cubicBezTo>
                    <a:lnTo>
                      <a:pt x="31168" y="3196087"/>
                    </a:lnTo>
                    <a:cubicBezTo>
                      <a:pt x="22902" y="3196087"/>
                      <a:pt x="14974" y="3192804"/>
                      <a:pt x="9129" y="3186958"/>
                    </a:cubicBezTo>
                    <a:cubicBezTo>
                      <a:pt x="3284" y="3181113"/>
                      <a:pt x="0" y="3173186"/>
                      <a:pt x="0" y="3164919"/>
                    </a:cubicBezTo>
                    <a:lnTo>
                      <a:pt x="0" y="31168"/>
                    </a:lnTo>
                    <a:cubicBezTo>
                      <a:pt x="0" y="22902"/>
                      <a:pt x="3284" y="14974"/>
                      <a:pt x="9129" y="9129"/>
                    </a:cubicBezTo>
                    <a:cubicBezTo>
                      <a:pt x="14974" y="3284"/>
                      <a:pt x="22902" y="0"/>
                      <a:pt x="31168" y="0"/>
                    </a:cubicBezTo>
                    <a:close/>
                  </a:path>
                </a:pathLst>
              </a:custGeom>
              <a:solidFill>
                <a:srgbClr val="E18417"/>
              </a:solidFill>
              <a:ln cap="rnd">
                <a:noFill/>
                <a:prstDash val="solid"/>
                <a:round/>
              </a:ln>
            </p:spPr>
            <p:txBody>
              <a:bodyPr/>
              <a:lstStyle/>
              <a:p>
                <a:endParaRPr lang="en-US"/>
              </a:p>
            </p:txBody>
          </p:sp>
          <p:sp>
            <p:nvSpPr>
              <p:cNvPr id="10" name="TextBox 10"/>
              <p:cNvSpPr txBox="1"/>
              <p:nvPr/>
            </p:nvSpPr>
            <p:spPr>
              <a:xfrm>
                <a:off x="0" y="-38100"/>
                <a:ext cx="3140177" cy="3234187"/>
              </a:xfrm>
              <a:prstGeom prst="rect">
                <a:avLst/>
              </a:prstGeom>
            </p:spPr>
            <p:txBody>
              <a:bodyPr lIns="50800" tIns="50800" rIns="50800" bIns="50800" rtlCol="0" anchor="ctr"/>
              <a:lstStyle/>
              <a:p>
                <a:pPr algn="ctr">
                  <a:lnSpc>
                    <a:spcPts val="2659"/>
                  </a:lnSpc>
                </a:pPr>
                <a:endParaRPr dirty="0"/>
              </a:p>
            </p:txBody>
          </p:sp>
        </p:grpSp>
        <p:sp>
          <p:nvSpPr>
            <p:cNvPr id="11" name="TextBox 11"/>
            <p:cNvSpPr txBox="1"/>
            <p:nvPr/>
          </p:nvSpPr>
          <p:spPr>
            <a:xfrm>
              <a:off x="0" y="14016177"/>
              <a:ext cx="15897146" cy="2164014"/>
            </a:xfrm>
            <a:prstGeom prst="rect">
              <a:avLst/>
            </a:prstGeom>
          </p:spPr>
          <p:txBody>
            <a:bodyPr lIns="0" tIns="0" rIns="0" bIns="0" rtlCol="0" anchor="t">
              <a:spAutoFit/>
            </a:bodyPr>
            <a:lstStyle/>
            <a:p>
              <a:pPr algn="ctr">
                <a:lnSpc>
                  <a:spcPts val="4356"/>
                </a:lnSpc>
              </a:pPr>
              <a:r>
                <a:rPr lang="en-US" sz="4684" b="1" dirty="0">
                  <a:solidFill>
                    <a:srgbClr val="FFFAF5"/>
                  </a:solidFill>
                  <a:latin typeface="Garet Bold"/>
                  <a:ea typeface="Garet Bold"/>
                  <a:cs typeface="Garet Bold"/>
                  <a:sym typeface="Garet Bold"/>
                </a:rPr>
                <a:t>Bureau of Uniform Services</a:t>
              </a:r>
            </a:p>
            <a:p>
              <a:pPr algn="ctr">
                <a:lnSpc>
                  <a:spcPts val="3984"/>
                </a:lnSpc>
              </a:pPr>
              <a:r>
                <a:rPr lang="en-US" sz="4284" dirty="0">
                  <a:solidFill>
                    <a:srgbClr val="FFFAF5"/>
                  </a:solidFill>
                  <a:latin typeface="Garet"/>
                  <a:ea typeface="Garet"/>
                  <a:cs typeface="Garet"/>
                  <a:sym typeface="Garet"/>
                </a:rPr>
                <a:t>Inspection Stations</a:t>
              </a:r>
            </a:p>
            <a:p>
              <a:pPr algn="ctr">
                <a:lnSpc>
                  <a:spcPts val="3984"/>
                </a:lnSpc>
              </a:pPr>
              <a:endParaRPr lang="en-US" sz="4284" dirty="0">
                <a:solidFill>
                  <a:srgbClr val="FFFAF5"/>
                </a:solidFill>
                <a:latin typeface="Garet"/>
                <a:ea typeface="Garet"/>
                <a:cs typeface="Garet"/>
                <a:sym typeface="Garet"/>
              </a:endParaRPr>
            </a:p>
          </p:txBody>
        </p:sp>
      </p:grpSp>
      <p:sp>
        <p:nvSpPr>
          <p:cNvPr id="12" name="Freeform 12"/>
          <p:cNvSpPr/>
          <p:nvPr/>
        </p:nvSpPr>
        <p:spPr>
          <a:xfrm>
            <a:off x="12013596" y="2676902"/>
            <a:ext cx="5245704" cy="3501508"/>
          </a:xfrm>
          <a:custGeom>
            <a:avLst/>
            <a:gdLst/>
            <a:ahLst/>
            <a:cxnLst/>
            <a:rect l="l" t="t" r="r" b="b"/>
            <a:pathLst>
              <a:path w="5245704" h="3501508">
                <a:moveTo>
                  <a:pt x="0" y="0"/>
                </a:moveTo>
                <a:lnTo>
                  <a:pt x="5245704" y="0"/>
                </a:lnTo>
                <a:lnTo>
                  <a:pt x="5245704" y="3501507"/>
                </a:lnTo>
                <a:lnTo>
                  <a:pt x="0" y="3501507"/>
                </a:lnTo>
                <a:lnTo>
                  <a:pt x="0" y="0"/>
                </a:lnTo>
                <a:close/>
              </a:path>
            </a:pathLst>
          </a:custGeom>
          <a:blipFill>
            <a:blip r:embed="rId4"/>
            <a:stretch>
              <a:fillRect/>
            </a:stretch>
          </a:blipFill>
        </p:spPr>
        <p:txBody>
          <a:bodyPr/>
          <a:lstStyle/>
          <a:p>
            <a:endParaRPr lang="en-US"/>
          </a:p>
        </p:txBody>
      </p:sp>
      <p:sp>
        <p:nvSpPr>
          <p:cNvPr id="13" name="TextBox 13"/>
          <p:cNvSpPr txBox="1"/>
          <p:nvPr/>
        </p:nvSpPr>
        <p:spPr>
          <a:xfrm>
            <a:off x="3207778" y="7493992"/>
            <a:ext cx="13226438" cy="2091019"/>
          </a:xfrm>
          <a:prstGeom prst="rect">
            <a:avLst/>
          </a:prstGeom>
        </p:spPr>
        <p:txBody>
          <a:bodyPr lIns="0" tIns="0" rIns="0" bIns="0" rtlCol="0" anchor="t">
            <a:spAutoFit/>
          </a:bodyPr>
          <a:lstStyle/>
          <a:p>
            <a:pPr algn="ctr">
              <a:lnSpc>
                <a:spcPts val="5497"/>
              </a:lnSpc>
              <a:spcBef>
                <a:spcPct val="0"/>
              </a:spcBef>
            </a:pPr>
            <a:r>
              <a:rPr lang="en-US" sz="3926" dirty="0">
                <a:solidFill>
                  <a:srgbClr val="487307"/>
                </a:solidFill>
                <a:latin typeface="Poppins"/>
                <a:ea typeface="Poppins"/>
                <a:cs typeface="Poppins"/>
                <a:sym typeface="Poppins"/>
              </a:rPr>
              <a:t>OALE Officers conduct inspections 24/7 of agricultural, horticultural, and aquacultural products to ensure the safety of our food supply.</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22619" y="0"/>
            <a:ext cx="18966128" cy="10287000"/>
            <a:chOff x="0" y="0"/>
            <a:chExt cx="4995194" cy="2709333"/>
          </a:xfrm>
        </p:grpSpPr>
        <p:sp>
          <p:nvSpPr>
            <p:cNvPr id="3" name="Freeform 3"/>
            <p:cNvSpPr/>
            <p:nvPr/>
          </p:nvSpPr>
          <p:spPr>
            <a:xfrm>
              <a:off x="0" y="0"/>
              <a:ext cx="4995194" cy="2709333"/>
            </a:xfrm>
            <a:custGeom>
              <a:avLst/>
              <a:gdLst/>
              <a:ahLst/>
              <a:cxnLst/>
              <a:rect l="l" t="t" r="r" b="b"/>
              <a:pathLst>
                <a:path w="4995194" h="2709333">
                  <a:moveTo>
                    <a:pt x="0" y="0"/>
                  </a:moveTo>
                  <a:lnTo>
                    <a:pt x="4995194" y="0"/>
                  </a:lnTo>
                  <a:lnTo>
                    <a:pt x="4995194" y="2709333"/>
                  </a:lnTo>
                  <a:lnTo>
                    <a:pt x="0" y="2709333"/>
                  </a:lnTo>
                  <a:close/>
                </a:path>
              </a:pathLst>
            </a:custGeom>
            <a:solidFill>
              <a:srgbClr val="487307">
                <a:alpha val="26667"/>
              </a:srgbClr>
            </a:solidFill>
          </p:spPr>
          <p:txBody>
            <a:bodyPr/>
            <a:lstStyle/>
            <a:p>
              <a:endParaRPr lang="en-US"/>
            </a:p>
          </p:txBody>
        </p:sp>
        <p:sp>
          <p:nvSpPr>
            <p:cNvPr id="4" name="TextBox 4"/>
            <p:cNvSpPr txBox="1"/>
            <p:nvPr/>
          </p:nvSpPr>
          <p:spPr>
            <a:xfrm>
              <a:off x="0" y="-38100"/>
              <a:ext cx="4995194" cy="2747433"/>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4651550" y="5245651"/>
            <a:ext cx="3335894" cy="3335894"/>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15359" r="-15359"/>
              </a:stretch>
            </a:blipFill>
          </p:spPr>
          <p:txBody>
            <a:bodyPr/>
            <a:lstStyle/>
            <a:p>
              <a:endParaRPr lang="en-US"/>
            </a:p>
          </p:txBody>
        </p:sp>
      </p:grpSp>
      <p:grpSp>
        <p:nvGrpSpPr>
          <p:cNvPr id="7" name="Group 7"/>
          <p:cNvGrpSpPr/>
          <p:nvPr/>
        </p:nvGrpSpPr>
        <p:grpSpPr>
          <a:xfrm>
            <a:off x="1093036" y="5245651"/>
            <a:ext cx="3335894" cy="3335894"/>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16445" r="-16445"/>
              </a:stretch>
            </a:blipFill>
          </p:spPr>
          <p:txBody>
            <a:bodyPr/>
            <a:lstStyle/>
            <a:p>
              <a:endParaRPr lang="en-US"/>
            </a:p>
          </p:txBody>
        </p:sp>
      </p:grpSp>
      <p:grpSp>
        <p:nvGrpSpPr>
          <p:cNvPr id="9" name="Group 9"/>
          <p:cNvGrpSpPr/>
          <p:nvPr/>
        </p:nvGrpSpPr>
        <p:grpSpPr>
          <a:xfrm>
            <a:off x="1154007" y="1028700"/>
            <a:ext cx="3497543" cy="3564688"/>
            <a:chOff x="0" y="0"/>
            <a:chExt cx="812800" cy="828404"/>
          </a:xfrm>
        </p:grpSpPr>
        <p:sp>
          <p:nvSpPr>
            <p:cNvPr id="10" name="Freeform 10"/>
            <p:cNvSpPr/>
            <p:nvPr/>
          </p:nvSpPr>
          <p:spPr>
            <a:xfrm>
              <a:off x="0" y="0"/>
              <a:ext cx="812800" cy="828404"/>
            </a:xfrm>
            <a:custGeom>
              <a:avLst/>
              <a:gdLst/>
              <a:ahLst/>
              <a:cxnLst/>
              <a:rect l="l" t="t" r="r" b="b"/>
              <a:pathLst>
                <a:path w="812800" h="828404">
                  <a:moveTo>
                    <a:pt x="0" y="0"/>
                  </a:moveTo>
                  <a:lnTo>
                    <a:pt x="812800" y="0"/>
                  </a:lnTo>
                  <a:lnTo>
                    <a:pt x="812800" y="828404"/>
                  </a:lnTo>
                  <a:lnTo>
                    <a:pt x="0" y="828404"/>
                  </a:lnTo>
                  <a:close/>
                </a:path>
              </a:pathLst>
            </a:custGeom>
            <a:blipFill>
              <a:blip r:embed="rId5"/>
              <a:stretch>
                <a:fillRect l="-17833" r="-17833"/>
              </a:stretch>
            </a:blipFill>
          </p:spPr>
          <p:txBody>
            <a:bodyPr/>
            <a:lstStyle/>
            <a:p>
              <a:endParaRPr lang="en-US"/>
            </a:p>
          </p:txBody>
        </p:sp>
      </p:grpSp>
      <p:grpSp>
        <p:nvGrpSpPr>
          <p:cNvPr id="11" name="Group 11"/>
          <p:cNvGrpSpPr/>
          <p:nvPr/>
        </p:nvGrpSpPr>
        <p:grpSpPr>
          <a:xfrm>
            <a:off x="4787049" y="1095845"/>
            <a:ext cx="3497543" cy="3497543"/>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6"/>
              <a:stretch>
                <a:fillRect l="-16555" r="-16555"/>
              </a:stretch>
            </a:blipFill>
          </p:spPr>
          <p:txBody>
            <a:bodyPr/>
            <a:lstStyle/>
            <a:p>
              <a:endParaRPr lang="en-US"/>
            </a:p>
          </p:txBody>
        </p:sp>
      </p:grpSp>
      <p:grpSp>
        <p:nvGrpSpPr>
          <p:cNvPr id="13" name="Group 13"/>
          <p:cNvGrpSpPr/>
          <p:nvPr/>
        </p:nvGrpSpPr>
        <p:grpSpPr>
          <a:xfrm>
            <a:off x="8647182" y="1095845"/>
            <a:ext cx="3497543" cy="3497543"/>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7"/>
              <a:stretch>
                <a:fillRect l="-15897" r="-15897"/>
              </a:stretch>
            </a:blipFill>
          </p:spPr>
          <p:txBody>
            <a:bodyPr/>
            <a:lstStyle/>
            <a:p>
              <a:endParaRPr lang="en-US"/>
            </a:p>
          </p:txBody>
        </p:sp>
      </p:grpSp>
      <p:sp>
        <p:nvSpPr>
          <p:cNvPr id="15" name="TextBox 15"/>
          <p:cNvSpPr txBox="1"/>
          <p:nvPr/>
        </p:nvSpPr>
        <p:spPr>
          <a:xfrm>
            <a:off x="8284592" y="5195675"/>
            <a:ext cx="9682892" cy="3082253"/>
          </a:xfrm>
          <a:prstGeom prst="rect">
            <a:avLst/>
          </a:prstGeom>
        </p:spPr>
        <p:txBody>
          <a:bodyPr lIns="0" tIns="0" rIns="0" bIns="0" rtlCol="0" anchor="t">
            <a:spAutoFit/>
          </a:bodyPr>
          <a:lstStyle/>
          <a:p>
            <a:pPr algn="l">
              <a:lnSpc>
                <a:spcPts val="7904"/>
              </a:lnSpc>
            </a:pPr>
            <a:r>
              <a:rPr lang="en-US" sz="8498" b="1" dirty="0">
                <a:solidFill>
                  <a:srgbClr val="70821F"/>
                </a:solidFill>
                <a:latin typeface="Garet Bold"/>
                <a:ea typeface="Garet Bold"/>
                <a:cs typeface="Garet Bold"/>
                <a:sym typeface="Garet Bold"/>
              </a:rPr>
              <a:t>Inspection Station Violations</a:t>
            </a:r>
          </a:p>
        </p:txBody>
      </p:sp>
      <p:grpSp>
        <p:nvGrpSpPr>
          <p:cNvPr id="16" name="Group 16"/>
          <p:cNvGrpSpPr/>
          <p:nvPr/>
        </p:nvGrpSpPr>
        <p:grpSpPr>
          <a:xfrm>
            <a:off x="12870527" y="1095845"/>
            <a:ext cx="3497543" cy="3497543"/>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8"/>
              <a:stretch>
                <a:fillRect l="-16889" r="-16889"/>
              </a:stretch>
            </a:blipFill>
          </p:spPr>
          <p:txBody>
            <a:bodyPr/>
            <a:lstStyle/>
            <a:p>
              <a:endParaRPr lang="en-US"/>
            </a:p>
          </p:txBody>
        </p:sp>
      </p:grpSp>
      <p:sp>
        <p:nvSpPr>
          <p:cNvPr id="18" name="Freeform 18"/>
          <p:cNvSpPr/>
          <p:nvPr/>
        </p:nvSpPr>
        <p:spPr>
          <a:xfrm>
            <a:off x="13126038" y="5143500"/>
            <a:ext cx="3174608" cy="4479165"/>
          </a:xfrm>
          <a:custGeom>
            <a:avLst/>
            <a:gdLst/>
            <a:ahLst/>
            <a:cxnLst/>
            <a:rect l="l" t="t" r="r" b="b"/>
            <a:pathLst>
              <a:path w="3174608" h="4479165">
                <a:moveTo>
                  <a:pt x="0" y="0"/>
                </a:moveTo>
                <a:lnTo>
                  <a:pt x="3174608" y="0"/>
                </a:lnTo>
                <a:lnTo>
                  <a:pt x="3174608" y="4479165"/>
                </a:lnTo>
                <a:lnTo>
                  <a:pt x="0" y="4479165"/>
                </a:lnTo>
                <a:lnTo>
                  <a:pt x="0" y="0"/>
                </a:lnTo>
                <a:close/>
              </a:path>
            </a:pathLst>
          </a:custGeom>
          <a:blipFill>
            <a:blip r:embed="rId9">
              <a:alphaModFix amt="31000"/>
            </a:blip>
            <a:stretch>
              <a:fillRect/>
            </a:stretch>
          </a:blipFill>
        </p:spPr>
        <p:txBody>
          <a:bodyPr/>
          <a:lstStyle/>
          <a:p>
            <a:endParaRPr lang="en-US"/>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grpSp>
        <p:nvGrpSpPr>
          <p:cNvPr id="2" name="Group 2"/>
          <p:cNvGrpSpPr/>
          <p:nvPr/>
        </p:nvGrpSpPr>
        <p:grpSpPr>
          <a:xfrm>
            <a:off x="-2140420" y="-724065"/>
            <a:ext cx="5025542" cy="11411927"/>
            <a:chOff x="0" y="0"/>
            <a:chExt cx="1323599" cy="3005610"/>
          </a:xfrm>
        </p:grpSpPr>
        <p:sp>
          <p:nvSpPr>
            <p:cNvPr id="3" name="Freeform 3"/>
            <p:cNvSpPr/>
            <p:nvPr/>
          </p:nvSpPr>
          <p:spPr>
            <a:xfrm>
              <a:off x="0" y="0"/>
              <a:ext cx="1323599" cy="3005610"/>
            </a:xfrm>
            <a:custGeom>
              <a:avLst/>
              <a:gdLst/>
              <a:ahLst/>
              <a:cxnLst/>
              <a:rect l="l" t="t" r="r" b="b"/>
              <a:pathLst>
                <a:path w="1323599" h="3005610">
                  <a:moveTo>
                    <a:pt x="0" y="0"/>
                  </a:moveTo>
                  <a:lnTo>
                    <a:pt x="1323599" y="0"/>
                  </a:lnTo>
                  <a:lnTo>
                    <a:pt x="1323599" y="3005610"/>
                  </a:lnTo>
                  <a:lnTo>
                    <a:pt x="0" y="3005610"/>
                  </a:lnTo>
                  <a:close/>
                </a:path>
              </a:pathLst>
            </a:custGeom>
            <a:solidFill>
              <a:srgbClr val="133D31"/>
            </a:solidFill>
          </p:spPr>
          <p:txBody>
            <a:bodyPr/>
            <a:lstStyle/>
            <a:p>
              <a:endParaRPr lang="en-US"/>
            </a:p>
          </p:txBody>
        </p:sp>
        <p:sp>
          <p:nvSpPr>
            <p:cNvPr id="4" name="TextBox 4"/>
            <p:cNvSpPr txBox="1"/>
            <p:nvPr/>
          </p:nvSpPr>
          <p:spPr>
            <a:xfrm>
              <a:off x="0" y="-38100"/>
              <a:ext cx="1323599" cy="3043710"/>
            </a:xfrm>
            <a:prstGeom prst="rect">
              <a:avLst/>
            </a:prstGeom>
          </p:spPr>
          <p:txBody>
            <a:bodyPr lIns="50800" tIns="50800" rIns="50800" bIns="50800" rtlCol="0" anchor="ctr"/>
            <a:lstStyle/>
            <a:p>
              <a:pPr algn="ctr">
                <a:lnSpc>
                  <a:spcPts val="2659"/>
                </a:lnSpc>
              </a:pPr>
              <a:endParaRPr dirty="0"/>
            </a:p>
          </p:txBody>
        </p:sp>
      </p:grpSp>
      <p:sp>
        <p:nvSpPr>
          <p:cNvPr id="5" name="Freeform 5" descr="FL-County-Color-Label-map"/>
          <p:cNvSpPr/>
          <p:nvPr/>
        </p:nvSpPr>
        <p:spPr>
          <a:xfrm>
            <a:off x="3252483" y="550444"/>
            <a:ext cx="15035517" cy="9736556"/>
          </a:xfrm>
          <a:custGeom>
            <a:avLst/>
            <a:gdLst/>
            <a:ahLst/>
            <a:cxnLst/>
            <a:rect l="l" t="t" r="r" b="b"/>
            <a:pathLst>
              <a:path w="15035517" h="9736556">
                <a:moveTo>
                  <a:pt x="0" y="0"/>
                </a:moveTo>
                <a:lnTo>
                  <a:pt x="15035517" y="0"/>
                </a:lnTo>
                <a:lnTo>
                  <a:pt x="15035517" y="9736556"/>
                </a:lnTo>
                <a:lnTo>
                  <a:pt x="0" y="9736556"/>
                </a:lnTo>
                <a:lnTo>
                  <a:pt x="0" y="0"/>
                </a:lnTo>
                <a:close/>
              </a:path>
            </a:pathLst>
          </a:custGeom>
          <a:blipFill>
            <a:blip r:embed="rId3"/>
            <a:stretch>
              <a:fillRect b="-43292"/>
            </a:stretch>
          </a:blipFill>
        </p:spPr>
        <p:txBody>
          <a:bodyPr/>
          <a:lstStyle/>
          <a:p>
            <a:endParaRPr lang="en-US"/>
          </a:p>
        </p:txBody>
      </p:sp>
      <p:sp>
        <p:nvSpPr>
          <p:cNvPr id="6" name="TextBox 6"/>
          <p:cNvSpPr txBox="1"/>
          <p:nvPr/>
        </p:nvSpPr>
        <p:spPr>
          <a:xfrm>
            <a:off x="3252483" y="4482433"/>
            <a:ext cx="6848337" cy="2082128"/>
          </a:xfrm>
          <a:prstGeom prst="rect">
            <a:avLst/>
          </a:prstGeom>
        </p:spPr>
        <p:txBody>
          <a:bodyPr lIns="0" tIns="0" rIns="0" bIns="0" rtlCol="0" anchor="t">
            <a:spAutoFit/>
          </a:bodyPr>
          <a:lstStyle/>
          <a:p>
            <a:pPr algn="l">
              <a:lnSpc>
                <a:spcPts val="7904"/>
              </a:lnSpc>
            </a:pPr>
            <a:r>
              <a:rPr lang="en-US" sz="8498" b="1" dirty="0">
                <a:solidFill>
                  <a:srgbClr val="133D31"/>
                </a:solidFill>
                <a:latin typeface="Garet Bold"/>
                <a:ea typeface="Garet Bold"/>
                <a:cs typeface="Garet Bold"/>
                <a:sym typeface="Garet Bold"/>
              </a:rPr>
              <a:t>Protected Ag Areas</a:t>
            </a:r>
          </a:p>
        </p:txBody>
      </p:sp>
      <p:sp>
        <p:nvSpPr>
          <p:cNvPr id="7" name="TextBox 7"/>
          <p:cNvSpPr txBox="1"/>
          <p:nvPr/>
        </p:nvSpPr>
        <p:spPr>
          <a:xfrm>
            <a:off x="3252483" y="6860538"/>
            <a:ext cx="9104479" cy="2863113"/>
          </a:xfrm>
          <a:prstGeom prst="rect">
            <a:avLst/>
          </a:prstGeom>
        </p:spPr>
        <p:txBody>
          <a:bodyPr lIns="0" tIns="0" rIns="0" bIns="0" rtlCol="0" anchor="t">
            <a:spAutoFit/>
          </a:bodyPr>
          <a:lstStyle/>
          <a:p>
            <a:pPr algn="l">
              <a:lnSpc>
                <a:spcPts val="5601"/>
              </a:lnSpc>
              <a:spcBef>
                <a:spcPct val="0"/>
              </a:spcBef>
            </a:pPr>
            <a:r>
              <a:rPr lang="en-US" sz="4001" dirty="0">
                <a:solidFill>
                  <a:srgbClr val="487307"/>
                </a:solidFill>
                <a:latin typeface="Poppins"/>
                <a:ea typeface="Poppins"/>
                <a:cs typeface="Poppins"/>
                <a:sym typeface="Poppins"/>
              </a:rPr>
              <a:t>Florida’s protected agricultural area consists of all counties south of the Suwannee and St. Mary’s Rivers.</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grpSp>
        <p:nvGrpSpPr>
          <p:cNvPr id="2" name="Group 2"/>
          <p:cNvGrpSpPr/>
          <p:nvPr/>
        </p:nvGrpSpPr>
        <p:grpSpPr>
          <a:xfrm>
            <a:off x="-2140420" y="-724065"/>
            <a:ext cx="5025542" cy="11411927"/>
            <a:chOff x="0" y="0"/>
            <a:chExt cx="1323599" cy="3005610"/>
          </a:xfrm>
        </p:grpSpPr>
        <p:sp>
          <p:nvSpPr>
            <p:cNvPr id="3" name="Freeform 3"/>
            <p:cNvSpPr/>
            <p:nvPr/>
          </p:nvSpPr>
          <p:spPr>
            <a:xfrm>
              <a:off x="0" y="0"/>
              <a:ext cx="1323599" cy="3005610"/>
            </a:xfrm>
            <a:custGeom>
              <a:avLst/>
              <a:gdLst/>
              <a:ahLst/>
              <a:cxnLst/>
              <a:rect l="l" t="t" r="r" b="b"/>
              <a:pathLst>
                <a:path w="1323599" h="3005610">
                  <a:moveTo>
                    <a:pt x="0" y="0"/>
                  </a:moveTo>
                  <a:lnTo>
                    <a:pt x="1323599" y="0"/>
                  </a:lnTo>
                  <a:lnTo>
                    <a:pt x="1323599" y="3005610"/>
                  </a:lnTo>
                  <a:lnTo>
                    <a:pt x="0" y="3005610"/>
                  </a:lnTo>
                  <a:close/>
                </a:path>
              </a:pathLst>
            </a:custGeom>
            <a:solidFill>
              <a:srgbClr val="133D31"/>
            </a:solidFill>
          </p:spPr>
          <p:txBody>
            <a:bodyPr/>
            <a:lstStyle/>
            <a:p>
              <a:endParaRPr lang="en-US"/>
            </a:p>
          </p:txBody>
        </p:sp>
        <p:sp>
          <p:nvSpPr>
            <p:cNvPr id="4" name="TextBox 4"/>
            <p:cNvSpPr txBox="1"/>
            <p:nvPr/>
          </p:nvSpPr>
          <p:spPr>
            <a:xfrm>
              <a:off x="0" y="-38100"/>
              <a:ext cx="1323599" cy="3043710"/>
            </a:xfrm>
            <a:prstGeom prst="rect">
              <a:avLst/>
            </a:prstGeom>
          </p:spPr>
          <p:txBody>
            <a:bodyPr lIns="50800" tIns="50800" rIns="50800" bIns="50800" rtlCol="0" anchor="ctr"/>
            <a:lstStyle/>
            <a:p>
              <a:pPr algn="ctr">
                <a:lnSpc>
                  <a:spcPts val="2659"/>
                </a:lnSpc>
              </a:pPr>
              <a:endParaRPr dirty="0"/>
            </a:p>
          </p:txBody>
        </p:sp>
      </p:grpSp>
      <p:sp>
        <p:nvSpPr>
          <p:cNvPr id="5" name="Freeform 5" descr="Bureau of Uniform Services Map of Locations"/>
          <p:cNvSpPr/>
          <p:nvPr/>
        </p:nvSpPr>
        <p:spPr>
          <a:xfrm>
            <a:off x="2885122" y="364517"/>
            <a:ext cx="15380206" cy="5925671"/>
          </a:xfrm>
          <a:custGeom>
            <a:avLst/>
            <a:gdLst/>
            <a:ahLst/>
            <a:cxnLst/>
            <a:rect l="l" t="t" r="r" b="b"/>
            <a:pathLst>
              <a:path w="15380206" h="5925671">
                <a:moveTo>
                  <a:pt x="0" y="0"/>
                </a:moveTo>
                <a:lnTo>
                  <a:pt x="15380206" y="0"/>
                </a:lnTo>
                <a:lnTo>
                  <a:pt x="15380206" y="5925671"/>
                </a:lnTo>
                <a:lnTo>
                  <a:pt x="0" y="5925671"/>
                </a:lnTo>
                <a:lnTo>
                  <a:pt x="0" y="0"/>
                </a:lnTo>
                <a:close/>
              </a:path>
            </a:pathLst>
          </a:custGeom>
          <a:blipFill>
            <a:blip r:embed="rId3"/>
            <a:stretch>
              <a:fillRect b="-17317"/>
            </a:stretch>
          </a:blipFill>
        </p:spPr>
        <p:txBody>
          <a:bodyPr/>
          <a:lstStyle/>
          <a:p>
            <a:endParaRPr lang="en-US"/>
          </a:p>
        </p:txBody>
      </p:sp>
      <p:sp>
        <p:nvSpPr>
          <p:cNvPr id="6" name="TextBox 6"/>
          <p:cNvSpPr txBox="1"/>
          <p:nvPr/>
        </p:nvSpPr>
        <p:spPr>
          <a:xfrm>
            <a:off x="4338453" y="6772610"/>
            <a:ext cx="12473544" cy="3037902"/>
          </a:xfrm>
          <a:prstGeom prst="rect">
            <a:avLst/>
          </a:prstGeom>
        </p:spPr>
        <p:txBody>
          <a:bodyPr lIns="0" tIns="0" rIns="0" bIns="0" rtlCol="0" anchor="t">
            <a:spAutoFit/>
          </a:bodyPr>
          <a:lstStyle/>
          <a:p>
            <a:pPr marL="613052" lvl="1" indent="-306526" algn="l">
              <a:lnSpc>
                <a:spcPts val="3975"/>
              </a:lnSpc>
              <a:buFont typeface="Arial"/>
              <a:buChar char="•"/>
            </a:pPr>
            <a:r>
              <a:rPr lang="en-US" sz="2839" dirty="0">
                <a:solidFill>
                  <a:srgbClr val="487307"/>
                </a:solidFill>
                <a:latin typeface="Poppins"/>
                <a:ea typeface="Poppins"/>
                <a:cs typeface="Poppins"/>
                <a:sym typeface="Poppins"/>
              </a:rPr>
              <a:t>The Bureau of Uniform Services currently has four operational regions and 23 inspection stations located in North Florida and the Panhandle.</a:t>
            </a:r>
          </a:p>
          <a:p>
            <a:pPr marL="613052" lvl="1" indent="-306526" algn="l">
              <a:lnSpc>
                <a:spcPts val="3975"/>
              </a:lnSpc>
              <a:buFont typeface="Arial"/>
              <a:buChar char="•"/>
            </a:pPr>
            <a:r>
              <a:rPr lang="en-US" sz="2839" dirty="0">
                <a:solidFill>
                  <a:srgbClr val="487307"/>
                </a:solidFill>
                <a:latin typeface="Poppins"/>
                <a:ea typeface="Poppins"/>
                <a:cs typeface="Poppins"/>
                <a:sym typeface="Poppins"/>
              </a:rPr>
              <a:t>The stations are located on every paved highway crossing the natural boundary of the Suwannee and St. Mary’s Rivers.</a:t>
            </a:r>
          </a:p>
          <a:p>
            <a:pPr algn="l">
              <a:lnSpc>
                <a:spcPts val="3975"/>
              </a:lnSpc>
              <a:spcBef>
                <a:spcPct val="0"/>
              </a:spcBef>
            </a:pPr>
            <a:endParaRPr lang="en-US" sz="2839" dirty="0">
              <a:solidFill>
                <a:srgbClr val="487307"/>
              </a:solidFill>
              <a:latin typeface="Poppins"/>
              <a:ea typeface="Poppins"/>
              <a:cs typeface="Poppins"/>
              <a:sym typeface="Poppins"/>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grpSp>
        <p:nvGrpSpPr>
          <p:cNvPr id="2" name="Group 2"/>
          <p:cNvGrpSpPr/>
          <p:nvPr/>
        </p:nvGrpSpPr>
        <p:grpSpPr>
          <a:xfrm>
            <a:off x="11051726" y="2884132"/>
            <a:ext cx="4961174" cy="6602275"/>
            <a:chOff x="0" y="0"/>
            <a:chExt cx="1306647" cy="1738871"/>
          </a:xfrm>
        </p:grpSpPr>
        <p:sp>
          <p:nvSpPr>
            <p:cNvPr id="3" name="Freeform 3"/>
            <p:cNvSpPr/>
            <p:nvPr/>
          </p:nvSpPr>
          <p:spPr>
            <a:xfrm>
              <a:off x="0" y="0"/>
              <a:ext cx="1306647" cy="1738871"/>
            </a:xfrm>
            <a:custGeom>
              <a:avLst/>
              <a:gdLst/>
              <a:ahLst/>
              <a:cxnLst/>
              <a:rect l="l" t="t" r="r" b="b"/>
              <a:pathLst>
                <a:path w="1306647" h="1738871">
                  <a:moveTo>
                    <a:pt x="42134" y="0"/>
                  </a:moveTo>
                  <a:lnTo>
                    <a:pt x="1264513" y="0"/>
                  </a:lnTo>
                  <a:cubicBezTo>
                    <a:pt x="1275688" y="0"/>
                    <a:pt x="1286405" y="4439"/>
                    <a:pt x="1294306" y="12341"/>
                  </a:cubicBezTo>
                  <a:cubicBezTo>
                    <a:pt x="1302208" y="20242"/>
                    <a:pt x="1306647" y="30959"/>
                    <a:pt x="1306647" y="42134"/>
                  </a:cubicBezTo>
                  <a:lnTo>
                    <a:pt x="1306647" y="1696737"/>
                  </a:lnTo>
                  <a:cubicBezTo>
                    <a:pt x="1306647" y="1707912"/>
                    <a:pt x="1302208" y="1718629"/>
                    <a:pt x="1294306" y="1726530"/>
                  </a:cubicBezTo>
                  <a:cubicBezTo>
                    <a:pt x="1286405" y="1734432"/>
                    <a:pt x="1275688" y="1738871"/>
                    <a:pt x="1264513" y="1738871"/>
                  </a:cubicBezTo>
                  <a:lnTo>
                    <a:pt x="42134" y="1738871"/>
                  </a:lnTo>
                  <a:cubicBezTo>
                    <a:pt x="30959" y="1738871"/>
                    <a:pt x="20242" y="1734432"/>
                    <a:pt x="12341" y="1726530"/>
                  </a:cubicBezTo>
                  <a:cubicBezTo>
                    <a:pt x="4439" y="1718629"/>
                    <a:pt x="0" y="1707912"/>
                    <a:pt x="0" y="1696737"/>
                  </a:cubicBezTo>
                  <a:lnTo>
                    <a:pt x="0" y="42134"/>
                  </a:lnTo>
                  <a:cubicBezTo>
                    <a:pt x="0" y="30959"/>
                    <a:pt x="4439" y="20242"/>
                    <a:pt x="12341" y="12341"/>
                  </a:cubicBezTo>
                  <a:cubicBezTo>
                    <a:pt x="20242" y="4439"/>
                    <a:pt x="30959" y="0"/>
                    <a:pt x="42134" y="0"/>
                  </a:cubicBezTo>
                  <a:close/>
                </a:path>
              </a:pathLst>
            </a:custGeom>
            <a:solidFill>
              <a:srgbClr val="487307"/>
            </a:solidFill>
            <a:ln w="38100" cap="rnd">
              <a:solidFill>
                <a:srgbClr val="FFFFFF"/>
              </a:solidFill>
              <a:prstDash val="solid"/>
              <a:round/>
            </a:ln>
          </p:spPr>
          <p:txBody>
            <a:bodyPr/>
            <a:lstStyle/>
            <a:p>
              <a:endParaRPr lang="en-US"/>
            </a:p>
          </p:txBody>
        </p:sp>
        <p:sp>
          <p:nvSpPr>
            <p:cNvPr id="4" name="TextBox 4"/>
            <p:cNvSpPr txBox="1"/>
            <p:nvPr/>
          </p:nvSpPr>
          <p:spPr>
            <a:xfrm>
              <a:off x="0" y="-38100"/>
              <a:ext cx="1306647" cy="1776971"/>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3064532" y="-10088626"/>
            <a:ext cx="11922859" cy="12651466"/>
            <a:chOff x="0" y="0"/>
            <a:chExt cx="3140177" cy="3332073"/>
          </a:xfrm>
        </p:grpSpPr>
        <p:sp>
          <p:nvSpPr>
            <p:cNvPr id="6" name="Freeform 6"/>
            <p:cNvSpPr/>
            <p:nvPr/>
          </p:nvSpPr>
          <p:spPr>
            <a:xfrm>
              <a:off x="0" y="0"/>
              <a:ext cx="3140177" cy="3332073"/>
            </a:xfrm>
            <a:custGeom>
              <a:avLst/>
              <a:gdLst/>
              <a:ahLst/>
              <a:cxnLst/>
              <a:rect l="l" t="t" r="r" b="b"/>
              <a:pathLst>
                <a:path w="3140177" h="3332073">
                  <a:moveTo>
                    <a:pt x="31168" y="0"/>
                  </a:moveTo>
                  <a:lnTo>
                    <a:pt x="3109009" y="0"/>
                  </a:lnTo>
                  <a:cubicBezTo>
                    <a:pt x="3126223" y="0"/>
                    <a:pt x="3140177" y="13954"/>
                    <a:pt x="3140177" y="31168"/>
                  </a:cubicBezTo>
                  <a:lnTo>
                    <a:pt x="3140177" y="3300905"/>
                  </a:lnTo>
                  <a:cubicBezTo>
                    <a:pt x="3140177" y="3309172"/>
                    <a:pt x="3136893" y="3317099"/>
                    <a:pt x="3131048" y="3322944"/>
                  </a:cubicBezTo>
                  <a:cubicBezTo>
                    <a:pt x="3125203" y="3328789"/>
                    <a:pt x="3117275" y="3332073"/>
                    <a:pt x="3109009" y="3332073"/>
                  </a:cubicBezTo>
                  <a:lnTo>
                    <a:pt x="31168" y="3332073"/>
                  </a:lnTo>
                  <a:cubicBezTo>
                    <a:pt x="13954" y="3332073"/>
                    <a:pt x="0" y="3318119"/>
                    <a:pt x="0" y="3300905"/>
                  </a:cubicBezTo>
                  <a:lnTo>
                    <a:pt x="0" y="31168"/>
                  </a:lnTo>
                  <a:cubicBezTo>
                    <a:pt x="0" y="22902"/>
                    <a:pt x="3284" y="14974"/>
                    <a:pt x="9129" y="9129"/>
                  </a:cubicBezTo>
                  <a:cubicBezTo>
                    <a:pt x="14974" y="3284"/>
                    <a:pt x="22902" y="0"/>
                    <a:pt x="31168" y="0"/>
                  </a:cubicBezTo>
                  <a:close/>
                </a:path>
              </a:pathLst>
            </a:custGeom>
            <a:solidFill>
              <a:srgbClr val="E18417"/>
            </a:solidFill>
            <a:ln cap="rnd">
              <a:noFill/>
              <a:prstDash val="solid"/>
              <a:round/>
            </a:ln>
          </p:spPr>
          <p:txBody>
            <a:bodyPr/>
            <a:lstStyle/>
            <a:p>
              <a:endParaRPr lang="en-US"/>
            </a:p>
          </p:txBody>
        </p:sp>
        <p:sp>
          <p:nvSpPr>
            <p:cNvPr id="7" name="TextBox 7"/>
            <p:cNvSpPr txBox="1"/>
            <p:nvPr/>
          </p:nvSpPr>
          <p:spPr>
            <a:xfrm>
              <a:off x="0" y="-38100"/>
              <a:ext cx="3140177" cy="3370173"/>
            </a:xfrm>
            <a:prstGeom prst="rect">
              <a:avLst/>
            </a:prstGeom>
          </p:spPr>
          <p:txBody>
            <a:bodyPr lIns="50800" tIns="50800" rIns="50800" bIns="50800" rtlCol="0" anchor="ctr"/>
            <a:lstStyle/>
            <a:p>
              <a:pPr algn="ctr">
                <a:lnSpc>
                  <a:spcPts val="2659"/>
                </a:lnSpc>
              </a:pPr>
              <a:endParaRPr dirty="0"/>
            </a:p>
          </p:txBody>
        </p:sp>
      </p:grpSp>
      <p:sp>
        <p:nvSpPr>
          <p:cNvPr id="8" name="Freeform 8"/>
          <p:cNvSpPr/>
          <p:nvPr/>
        </p:nvSpPr>
        <p:spPr>
          <a:xfrm>
            <a:off x="2039024" y="2884132"/>
            <a:ext cx="8588325" cy="6602275"/>
          </a:xfrm>
          <a:custGeom>
            <a:avLst/>
            <a:gdLst/>
            <a:ahLst/>
            <a:cxnLst/>
            <a:rect l="l" t="t" r="r" b="b"/>
            <a:pathLst>
              <a:path w="8588325" h="6602275">
                <a:moveTo>
                  <a:pt x="0" y="0"/>
                </a:moveTo>
                <a:lnTo>
                  <a:pt x="8588325" y="0"/>
                </a:lnTo>
                <a:lnTo>
                  <a:pt x="8588325" y="6602275"/>
                </a:lnTo>
                <a:lnTo>
                  <a:pt x="0" y="6602275"/>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3064532" y="454463"/>
            <a:ext cx="11922859" cy="2096880"/>
          </a:xfrm>
          <a:prstGeom prst="rect">
            <a:avLst/>
          </a:prstGeom>
        </p:spPr>
        <p:txBody>
          <a:bodyPr lIns="0" tIns="0" rIns="0" bIns="0" rtlCol="0" anchor="t">
            <a:spAutoFit/>
          </a:bodyPr>
          <a:lstStyle/>
          <a:p>
            <a:pPr algn="ctr">
              <a:lnSpc>
                <a:spcPts val="4356"/>
              </a:lnSpc>
            </a:pPr>
            <a:r>
              <a:rPr lang="en-US" sz="4684" b="1" dirty="0">
                <a:solidFill>
                  <a:srgbClr val="FFFAF5"/>
                </a:solidFill>
                <a:latin typeface="Garet Bold"/>
                <a:ea typeface="Garet Bold"/>
                <a:cs typeface="Garet Bold"/>
                <a:sym typeface="Garet Bold"/>
              </a:rPr>
              <a:t>Bureau of Investigative Services</a:t>
            </a:r>
          </a:p>
          <a:p>
            <a:pPr algn="ctr">
              <a:lnSpc>
                <a:spcPts val="3984"/>
              </a:lnSpc>
            </a:pPr>
            <a:r>
              <a:rPr lang="en-US" sz="4284" dirty="0">
                <a:solidFill>
                  <a:srgbClr val="FFFAF5"/>
                </a:solidFill>
                <a:latin typeface="Garet"/>
                <a:ea typeface="Garet"/>
                <a:cs typeface="Garet"/>
                <a:sym typeface="Garet"/>
              </a:rPr>
              <a:t>Types of Consumer Complaints and Cases Investigated</a:t>
            </a:r>
          </a:p>
          <a:p>
            <a:pPr algn="ctr">
              <a:lnSpc>
                <a:spcPts val="3984"/>
              </a:lnSpc>
            </a:pPr>
            <a:endParaRPr lang="en-US" sz="4284" dirty="0">
              <a:solidFill>
                <a:srgbClr val="FFFAF5"/>
              </a:solidFill>
              <a:latin typeface="Garet"/>
              <a:ea typeface="Garet"/>
              <a:cs typeface="Garet"/>
              <a:sym typeface="Garet"/>
            </a:endParaRPr>
          </a:p>
        </p:txBody>
      </p:sp>
      <p:sp>
        <p:nvSpPr>
          <p:cNvPr id="10" name="TextBox 10"/>
          <p:cNvSpPr txBox="1"/>
          <p:nvPr/>
        </p:nvSpPr>
        <p:spPr>
          <a:xfrm>
            <a:off x="11552519" y="3290724"/>
            <a:ext cx="3959589" cy="5501356"/>
          </a:xfrm>
          <a:prstGeom prst="rect">
            <a:avLst/>
          </a:prstGeom>
        </p:spPr>
        <p:txBody>
          <a:bodyPr lIns="0" tIns="0" rIns="0" bIns="0" rtlCol="0" anchor="t">
            <a:spAutoFit/>
          </a:bodyPr>
          <a:lstStyle/>
          <a:p>
            <a:pPr marL="481745" lvl="1" indent="-240872" algn="l">
              <a:lnSpc>
                <a:spcPts val="2409"/>
              </a:lnSpc>
              <a:buFont typeface="Arial"/>
              <a:buChar char="•"/>
            </a:pPr>
            <a:r>
              <a:rPr lang="en-US" sz="2231" dirty="0">
                <a:solidFill>
                  <a:srgbClr val="FFFAF5"/>
                </a:solidFill>
                <a:latin typeface="Garet"/>
                <a:ea typeface="Garet"/>
                <a:cs typeface="Garet"/>
                <a:sym typeface="Garet"/>
              </a:rPr>
              <a:t>Fuel Theft</a:t>
            </a:r>
          </a:p>
          <a:p>
            <a:pPr marL="481745" lvl="1" indent="-240872" algn="l">
              <a:lnSpc>
                <a:spcPts val="2409"/>
              </a:lnSpc>
              <a:buFont typeface="Arial"/>
              <a:buChar char="•"/>
            </a:pPr>
            <a:r>
              <a:rPr lang="en-US" sz="2231" dirty="0">
                <a:solidFill>
                  <a:srgbClr val="FFFAF5"/>
                </a:solidFill>
                <a:latin typeface="Garet"/>
                <a:ea typeface="Garet"/>
                <a:cs typeface="Garet"/>
                <a:sym typeface="Garet"/>
              </a:rPr>
              <a:t>Wildfires</a:t>
            </a:r>
          </a:p>
          <a:p>
            <a:pPr marL="481745" lvl="1" indent="-240872" algn="l">
              <a:lnSpc>
                <a:spcPts val="2409"/>
              </a:lnSpc>
              <a:buFont typeface="Arial"/>
              <a:buChar char="•"/>
            </a:pPr>
            <a:r>
              <a:rPr lang="en-US" sz="2231" dirty="0">
                <a:solidFill>
                  <a:srgbClr val="FFFAF5"/>
                </a:solidFill>
                <a:latin typeface="Garet"/>
                <a:ea typeface="Garet"/>
                <a:cs typeface="Garet"/>
                <a:sym typeface="Garet"/>
              </a:rPr>
              <a:t>Construction Fraud</a:t>
            </a:r>
          </a:p>
          <a:p>
            <a:pPr marL="481745" lvl="1" indent="-240872" algn="l">
              <a:lnSpc>
                <a:spcPts val="2409"/>
              </a:lnSpc>
              <a:buFont typeface="Arial"/>
              <a:buChar char="•"/>
            </a:pPr>
            <a:r>
              <a:rPr lang="en-US" sz="2231" dirty="0">
                <a:solidFill>
                  <a:srgbClr val="FFFAF5"/>
                </a:solidFill>
                <a:latin typeface="Garet"/>
                <a:ea typeface="Garet"/>
                <a:cs typeface="Garet"/>
                <a:sym typeface="Garet"/>
              </a:rPr>
              <a:t>Vacation/Travel Scams</a:t>
            </a:r>
          </a:p>
          <a:p>
            <a:pPr marL="481745" lvl="1" indent="-240872" algn="l">
              <a:lnSpc>
                <a:spcPts val="2409"/>
              </a:lnSpc>
              <a:buFont typeface="Arial"/>
              <a:buChar char="•"/>
            </a:pPr>
            <a:r>
              <a:rPr lang="en-US" sz="2231" dirty="0">
                <a:solidFill>
                  <a:srgbClr val="FFFAF5"/>
                </a:solidFill>
                <a:latin typeface="Garet"/>
                <a:ea typeface="Garet"/>
                <a:cs typeface="Garet"/>
                <a:sym typeface="Garet"/>
              </a:rPr>
              <a:t>Consumer Services Fraud</a:t>
            </a:r>
          </a:p>
          <a:p>
            <a:pPr marL="481745" lvl="1" indent="-240872" algn="l">
              <a:lnSpc>
                <a:spcPts val="2409"/>
              </a:lnSpc>
              <a:buFont typeface="Arial"/>
              <a:buChar char="•"/>
            </a:pPr>
            <a:r>
              <a:rPr lang="en-US" sz="2231" dirty="0">
                <a:solidFill>
                  <a:srgbClr val="FFFAF5"/>
                </a:solidFill>
                <a:latin typeface="Garet"/>
                <a:ea typeface="Garet"/>
                <a:cs typeface="Garet"/>
                <a:sym typeface="Garet"/>
              </a:rPr>
              <a:t>Fair Rides Inspection</a:t>
            </a:r>
          </a:p>
          <a:p>
            <a:pPr marL="481745" lvl="1" indent="-240872" algn="l">
              <a:lnSpc>
                <a:spcPts val="2409"/>
              </a:lnSpc>
              <a:buFont typeface="Arial"/>
              <a:buChar char="•"/>
            </a:pPr>
            <a:r>
              <a:rPr lang="en-US" sz="2231" dirty="0">
                <a:solidFill>
                  <a:srgbClr val="FFFAF5"/>
                </a:solidFill>
                <a:latin typeface="Garet"/>
                <a:ea typeface="Garet"/>
                <a:cs typeface="Garet"/>
                <a:sym typeface="Garet"/>
              </a:rPr>
              <a:t>Price Gauging</a:t>
            </a:r>
          </a:p>
          <a:p>
            <a:pPr marL="481745" lvl="1" indent="-240872" algn="l">
              <a:lnSpc>
                <a:spcPts val="2409"/>
              </a:lnSpc>
              <a:buFont typeface="Arial"/>
              <a:buChar char="•"/>
            </a:pPr>
            <a:r>
              <a:rPr lang="en-US" sz="2231" dirty="0">
                <a:solidFill>
                  <a:srgbClr val="FFFAF5"/>
                </a:solidFill>
                <a:latin typeface="Garet"/>
                <a:ea typeface="Garet"/>
                <a:cs typeface="Garet"/>
                <a:sym typeface="Garet"/>
              </a:rPr>
              <a:t>Trafficking</a:t>
            </a:r>
          </a:p>
          <a:p>
            <a:pPr marL="481745" lvl="1" indent="-240872" algn="l">
              <a:lnSpc>
                <a:spcPts val="2409"/>
              </a:lnSpc>
              <a:buFont typeface="Arial"/>
              <a:buChar char="•"/>
            </a:pPr>
            <a:r>
              <a:rPr lang="en-US" sz="2231" dirty="0">
                <a:solidFill>
                  <a:srgbClr val="FFFAF5"/>
                </a:solidFill>
                <a:latin typeface="Garet"/>
                <a:ea typeface="Garet"/>
                <a:cs typeface="Garet"/>
                <a:sym typeface="Garet"/>
              </a:rPr>
              <a:t>White Collar Crime</a:t>
            </a:r>
          </a:p>
          <a:p>
            <a:pPr marL="481745" lvl="1" indent="-240872" algn="l">
              <a:lnSpc>
                <a:spcPts val="2409"/>
              </a:lnSpc>
              <a:buFont typeface="Arial"/>
              <a:buChar char="•"/>
            </a:pPr>
            <a:r>
              <a:rPr lang="en-US" sz="2231" dirty="0">
                <a:solidFill>
                  <a:srgbClr val="FFFAF5"/>
                </a:solidFill>
                <a:latin typeface="Garet"/>
                <a:ea typeface="Garet"/>
                <a:cs typeface="Garet"/>
                <a:sym typeface="Garet"/>
              </a:rPr>
              <a:t>Motor Vehicle Repair Fraud</a:t>
            </a:r>
          </a:p>
          <a:p>
            <a:pPr marL="481745" lvl="1" indent="-240872" algn="l">
              <a:lnSpc>
                <a:spcPts val="2409"/>
              </a:lnSpc>
              <a:buFont typeface="Arial"/>
              <a:buChar char="•"/>
            </a:pPr>
            <a:r>
              <a:rPr lang="en-US" sz="2231" dirty="0">
                <a:solidFill>
                  <a:srgbClr val="FFFAF5"/>
                </a:solidFill>
                <a:latin typeface="Garet"/>
                <a:ea typeface="Garet"/>
                <a:cs typeface="Garet"/>
                <a:sym typeface="Garet"/>
              </a:rPr>
              <a:t>Charitable Solicitations</a:t>
            </a:r>
          </a:p>
          <a:p>
            <a:pPr marL="481745" lvl="1" indent="-240872" algn="l">
              <a:lnSpc>
                <a:spcPts val="2409"/>
              </a:lnSpc>
              <a:buFont typeface="Arial"/>
              <a:buChar char="•"/>
            </a:pPr>
            <a:r>
              <a:rPr lang="en-US" sz="2231" dirty="0">
                <a:solidFill>
                  <a:srgbClr val="FFFAF5"/>
                </a:solidFill>
                <a:latin typeface="Garet"/>
                <a:ea typeface="Garet"/>
                <a:cs typeface="Garet"/>
                <a:sym typeface="Garet"/>
              </a:rPr>
              <a:t>Aquacultural Violations</a:t>
            </a:r>
          </a:p>
          <a:p>
            <a:pPr marL="481745" lvl="1" indent="-240872" algn="l">
              <a:lnSpc>
                <a:spcPts val="2409"/>
              </a:lnSpc>
              <a:buFont typeface="Arial"/>
              <a:buChar char="•"/>
            </a:pPr>
            <a:r>
              <a:rPr lang="en-US" sz="2231" dirty="0">
                <a:solidFill>
                  <a:srgbClr val="FFFAF5"/>
                </a:solidFill>
                <a:latin typeface="Garet"/>
                <a:ea typeface="Garet"/>
                <a:cs typeface="Garet"/>
                <a:sym typeface="Garet"/>
              </a:rPr>
              <a:t>Timber Theft</a:t>
            </a:r>
          </a:p>
          <a:p>
            <a:pPr marL="481745" lvl="1" indent="-240872" algn="l">
              <a:lnSpc>
                <a:spcPts val="2409"/>
              </a:lnSpc>
              <a:buFont typeface="Arial"/>
              <a:buChar char="•"/>
            </a:pPr>
            <a:r>
              <a:rPr lang="en-US" sz="2231" dirty="0">
                <a:solidFill>
                  <a:srgbClr val="FFFAF5"/>
                </a:solidFill>
                <a:latin typeface="Garet"/>
                <a:ea typeface="Garet"/>
                <a:cs typeface="Garet"/>
                <a:sym typeface="Garet"/>
              </a:rPr>
              <a:t>Business Fraud</a:t>
            </a:r>
          </a:p>
          <a:p>
            <a:pPr marL="481745" lvl="1" indent="-240872" algn="l">
              <a:lnSpc>
                <a:spcPts val="2409"/>
              </a:lnSpc>
              <a:buFont typeface="Arial"/>
              <a:buChar char="•"/>
            </a:pPr>
            <a:r>
              <a:rPr lang="en-US" sz="2231" dirty="0">
                <a:solidFill>
                  <a:srgbClr val="FFFAF5"/>
                </a:solidFill>
                <a:latin typeface="Garet"/>
                <a:ea typeface="Garet"/>
                <a:cs typeface="Garet"/>
                <a:sym typeface="Garet"/>
              </a:rPr>
              <a:t>Pawnbroking</a:t>
            </a:r>
          </a:p>
          <a:p>
            <a:pPr marL="481745" lvl="1" indent="-240872" algn="l">
              <a:lnSpc>
                <a:spcPts val="2409"/>
              </a:lnSpc>
              <a:buFont typeface="Arial"/>
              <a:buChar char="•"/>
            </a:pPr>
            <a:r>
              <a:rPr lang="en-US" sz="2231" dirty="0">
                <a:solidFill>
                  <a:srgbClr val="FFFAF5"/>
                </a:solidFill>
                <a:latin typeface="Garet"/>
                <a:ea typeface="Garet"/>
                <a:cs typeface="Garet"/>
                <a:sym typeface="Garet"/>
              </a:rPr>
              <a:t>Telemarketing</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22619" y="428781"/>
            <a:ext cx="18966128" cy="9633740"/>
            <a:chOff x="0" y="0"/>
            <a:chExt cx="4995194" cy="2537281"/>
          </a:xfrm>
        </p:grpSpPr>
        <p:sp>
          <p:nvSpPr>
            <p:cNvPr id="3" name="Freeform 3"/>
            <p:cNvSpPr/>
            <p:nvPr/>
          </p:nvSpPr>
          <p:spPr>
            <a:xfrm>
              <a:off x="0" y="0"/>
              <a:ext cx="4995194" cy="2537281"/>
            </a:xfrm>
            <a:custGeom>
              <a:avLst/>
              <a:gdLst/>
              <a:ahLst/>
              <a:cxnLst/>
              <a:rect l="l" t="t" r="r" b="b"/>
              <a:pathLst>
                <a:path w="4995194" h="2537281">
                  <a:moveTo>
                    <a:pt x="0" y="0"/>
                  </a:moveTo>
                  <a:lnTo>
                    <a:pt x="4995194" y="0"/>
                  </a:lnTo>
                  <a:lnTo>
                    <a:pt x="4995194" y="2537281"/>
                  </a:lnTo>
                  <a:lnTo>
                    <a:pt x="0" y="2537281"/>
                  </a:lnTo>
                  <a:close/>
                </a:path>
              </a:pathLst>
            </a:custGeom>
            <a:solidFill>
              <a:srgbClr val="FFEEBF">
                <a:alpha val="26667"/>
              </a:srgbClr>
            </a:solidFill>
          </p:spPr>
          <p:txBody>
            <a:bodyPr/>
            <a:lstStyle/>
            <a:p>
              <a:endParaRPr lang="en-US"/>
            </a:p>
          </p:txBody>
        </p:sp>
        <p:sp>
          <p:nvSpPr>
            <p:cNvPr id="4" name="TextBox 4"/>
            <p:cNvSpPr txBox="1"/>
            <p:nvPr/>
          </p:nvSpPr>
          <p:spPr>
            <a:xfrm>
              <a:off x="0" y="-38100"/>
              <a:ext cx="4995194" cy="2575381"/>
            </a:xfrm>
            <a:prstGeom prst="rect">
              <a:avLst/>
            </a:prstGeom>
          </p:spPr>
          <p:txBody>
            <a:bodyPr lIns="50800" tIns="50800" rIns="50800" bIns="50800" rtlCol="0" anchor="ctr"/>
            <a:lstStyle/>
            <a:p>
              <a:pPr algn="ctr">
                <a:lnSpc>
                  <a:spcPts val="2659"/>
                </a:lnSpc>
              </a:pPr>
              <a:endParaRPr dirty="0"/>
            </a:p>
          </p:txBody>
        </p:sp>
      </p:grpSp>
      <p:grpSp>
        <p:nvGrpSpPr>
          <p:cNvPr id="5" name="Group 5"/>
          <p:cNvGrpSpPr/>
          <p:nvPr/>
        </p:nvGrpSpPr>
        <p:grpSpPr>
          <a:xfrm>
            <a:off x="4651550" y="5245651"/>
            <a:ext cx="3335894" cy="3335894"/>
            <a:chOff x="0" y="0"/>
            <a:chExt cx="812800" cy="812800"/>
          </a:xfrm>
        </p:grpSpPr>
        <p:sp>
          <p:nvSpPr>
            <p:cNvPr id="6" name="Freeform 6" descr="A picture containing text, different, various, dish  Description automatically generated"/>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140094" r="-201511" b="-251470"/>
              </a:stretch>
            </a:blipFill>
          </p:spPr>
          <p:txBody>
            <a:bodyPr/>
            <a:lstStyle/>
            <a:p>
              <a:endParaRPr lang="en-US"/>
            </a:p>
          </p:txBody>
        </p:sp>
      </p:grpSp>
      <p:grpSp>
        <p:nvGrpSpPr>
          <p:cNvPr id="7" name="Group 7"/>
          <p:cNvGrpSpPr/>
          <p:nvPr/>
        </p:nvGrpSpPr>
        <p:grpSpPr>
          <a:xfrm>
            <a:off x="1093036" y="5245651"/>
            <a:ext cx="3335894" cy="3335894"/>
            <a:chOff x="0" y="0"/>
            <a:chExt cx="812800" cy="812800"/>
          </a:xfrm>
        </p:grpSpPr>
        <p:sp>
          <p:nvSpPr>
            <p:cNvPr id="8" name="Freeform 8" descr="A picture containing text, different, various, dish  Description automatically generated"/>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1545" t="-30140" r="-272049" b="-167199"/>
              </a:stretch>
            </a:blipFill>
          </p:spPr>
          <p:txBody>
            <a:bodyPr/>
            <a:lstStyle/>
            <a:p>
              <a:endParaRPr lang="en-US"/>
            </a:p>
          </p:txBody>
        </p:sp>
      </p:grpSp>
      <p:grpSp>
        <p:nvGrpSpPr>
          <p:cNvPr id="9" name="Group 9"/>
          <p:cNvGrpSpPr/>
          <p:nvPr/>
        </p:nvGrpSpPr>
        <p:grpSpPr>
          <a:xfrm>
            <a:off x="1154007" y="1028700"/>
            <a:ext cx="3497543" cy="3497543"/>
            <a:chOff x="0" y="0"/>
            <a:chExt cx="812800" cy="812800"/>
          </a:xfrm>
        </p:grpSpPr>
        <p:sp>
          <p:nvSpPr>
            <p:cNvPr id="10" name="Freeform 10" descr="A picture containing text, different, various, dish  Description automatically generated"/>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3491" t="-155133" r="-255984" b="-30970"/>
              </a:stretch>
            </a:blipFill>
          </p:spPr>
          <p:txBody>
            <a:bodyPr/>
            <a:lstStyle/>
            <a:p>
              <a:endParaRPr lang="en-US"/>
            </a:p>
          </p:txBody>
        </p:sp>
      </p:grpSp>
      <p:grpSp>
        <p:nvGrpSpPr>
          <p:cNvPr id="11" name="Group 11"/>
          <p:cNvGrpSpPr/>
          <p:nvPr/>
        </p:nvGrpSpPr>
        <p:grpSpPr>
          <a:xfrm>
            <a:off x="4428931" y="1028700"/>
            <a:ext cx="3497543" cy="3497543"/>
            <a:chOff x="0" y="0"/>
            <a:chExt cx="812800" cy="812800"/>
          </a:xfrm>
        </p:grpSpPr>
        <p:sp>
          <p:nvSpPr>
            <p:cNvPr id="12" name="Freeform 12" descr="A picture containing text, different, various, dish  Description automatically generated"/>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166309" t="-7511" r="-3526" b="-107248"/>
              </a:stretch>
            </a:blipFill>
          </p:spPr>
          <p:txBody>
            <a:bodyPr/>
            <a:lstStyle/>
            <a:p>
              <a:endParaRPr lang="en-US"/>
            </a:p>
          </p:txBody>
        </p:sp>
      </p:grpSp>
      <p:grpSp>
        <p:nvGrpSpPr>
          <p:cNvPr id="13" name="Group 13"/>
          <p:cNvGrpSpPr/>
          <p:nvPr/>
        </p:nvGrpSpPr>
        <p:grpSpPr>
          <a:xfrm>
            <a:off x="8284592" y="1028700"/>
            <a:ext cx="7296349" cy="3564688"/>
            <a:chOff x="0" y="0"/>
            <a:chExt cx="1663672" cy="812800"/>
          </a:xfrm>
        </p:grpSpPr>
        <p:sp>
          <p:nvSpPr>
            <p:cNvPr id="14" name="Freeform 14" descr="A picture containing text, different, various, dish  Description automatically generated"/>
            <p:cNvSpPr/>
            <p:nvPr/>
          </p:nvSpPr>
          <p:spPr>
            <a:xfrm>
              <a:off x="0" y="0"/>
              <a:ext cx="1663672" cy="812800"/>
            </a:xfrm>
            <a:custGeom>
              <a:avLst/>
              <a:gdLst/>
              <a:ahLst/>
              <a:cxnLst/>
              <a:rect l="l" t="t" r="r" b="b"/>
              <a:pathLst>
                <a:path w="1663672" h="812800">
                  <a:moveTo>
                    <a:pt x="0" y="0"/>
                  </a:moveTo>
                  <a:lnTo>
                    <a:pt x="1663672" y="0"/>
                  </a:lnTo>
                  <a:lnTo>
                    <a:pt x="1663672" y="812800"/>
                  </a:lnTo>
                  <a:lnTo>
                    <a:pt x="0" y="812800"/>
                  </a:lnTo>
                  <a:close/>
                </a:path>
              </a:pathLst>
            </a:custGeom>
            <a:blipFill>
              <a:blip r:embed="rId3"/>
              <a:stretch>
                <a:fillRect l="-50925" t="-213941" r="-41787"/>
              </a:stretch>
            </a:blipFill>
          </p:spPr>
          <p:txBody>
            <a:bodyPr/>
            <a:lstStyle/>
            <a:p>
              <a:endParaRPr lang="en-US"/>
            </a:p>
          </p:txBody>
        </p:sp>
      </p:grpSp>
      <p:grpSp>
        <p:nvGrpSpPr>
          <p:cNvPr id="15" name="Group 15"/>
          <p:cNvGrpSpPr/>
          <p:nvPr/>
        </p:nvGrpSpPr>
        <p:grpSpPr>
          <a:xfrm>
            <a:off x="13586862" y="5138010"/>
            <a:ext cx="3988158" cy="39881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alphaModFix amt="23000"/>
              </a:blip>
              <a:stretch>
                <a:fillRect l="-2000" r="-2000"/>
              </a:stretch>
            </a:blipFill>
          </p:spPr>
          <p:txBody>
            <a:bodyPr/>
            <a:lstStyle/>
            <a:p>
              <a:endParaRPr lang="en-US"/>
            </a:p>
          </p:txBody>
        </p:sp>
      </p:grpSp>
      <p:sp>
        <p:nvSpPr>
          <p:cNvPr id="17" name="TextBox 17"/>
          <p:cNvSpPr txBox="1"/>
          <p:nvPr/>
        </p:nvSpPr>
        <p:spPr>
          <a:xfrm>
            <a:off x="8284592" y="5195675"/>
            <a:ext cx="9682892" cy="4082378"/>
          </a:xfrm>
          <a:prstGeom prst="rect">
            <a:avLst/>
          </a:prstGeom>
        </p:spPr>
        <p:txBody>
          <a:bodyPr lIns="0" tIns="0" rIns="0" bIns="0" rtlCol="0" anchor="t">
            <a:spAutoFit/>
          </a:bodyPr>
          <a:lstStyle/>
          <a:p>
            <a:pPr algn="l">
              <a:lnSpc>
                <a:spcPts val="7904"/>
              </a:lnSpc>
            </a:pPr>
            <a:r>
              <a:rPr lang="en-US" sz="8498" b="1" dirty="0">
                <a:solidFill>
                  <a:srgbClr val="70821F"/>
                </a:solidFill>
                <a:latin typeface="Garet Bold"/>
                <a:ea typeface="Garet Bold"/>
                <a:cs typeface="Garet Bold"/>
                <a:sym typeface="Garet Bold"/>
              </a:rPr>
              <a:t>Domestic Marijuana Eradication (DME)</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TotalTime>
  <Words>1262</Words>
  <Application>Microsoft Office PowerPoint</Application>
  <PresentationFormat>Custom</PresentationFormat>
  <Paragraphs>132</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AGLAW SART Planning Workship May 2025</dc:title>
  <dc:creator>Vollertsen, Gaby</dc:creator>
  <cp:lastModifiedBy>Adams,Jr, Lee</cp:lastModifiedBy>
  <cp:revision>7</cp:revision>
  <dcterms:created xsi:type="dcterms:W3CDTF">2006-08-16T00:00:00Z</dcterms:created>
  <dcterms:modified xsi:type="dcterms:W3CDTF">2025-05-28T13:58:51Z</dcterms:modified>
  <dc:identifier>DAGnYE9nTHw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3EAF484C-D2C6-4C70-886F-4A6BA8C1B8F7</vt:lpwstr>
  </property>
  <property fmtid="{D5CDD505-2E9C-101B-9397-08002B2CF9AE}" pid="3" name="ArticulatePath">
    <vt:lpwstr>AGLAW SART Planning Workship May 2025</vt:lpwstr>
  </property>
</Properties>
</file>